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
  </p:notesMasterIdLst>
  <p:handoutMasterIdLst>
    <p:handoutMasterId r:id="rId5"/>
  </p:handoutMasterIdLst>
  <p:sldIdLst>
    <p:sldId id="275" r:id="rId2"/>
    <p:sldId id="276" r:id="rId3"/>
  </p:sldIdLst>
  <p:sldSz cx="6858000" cy="9906000" type="A4"/>
  <p:notesSz cx="7102475" cy="10233025"/>
  <p:embeddedFontLst>
    <p:embeddedFont>
      <p:font typeface="Verdana" panose="020B0604030504040204" pitchFamily="34" charset="0"/>
      <p:regular r:id="rId6"/>
      <p:bold r:id="rId7"/>
      <p:italic r:id="rId8"/>
      <p:boldItalic r:id="rId9"/>
    </p:embeddedFont>
    <p:embeddedFont>
      <p:font typeface="Meiryo" panose="020B0604030504040204" pitchFamily="34" charset="-128"/>
      <p:regular r:id="rId10"/>
      <p:bold r:id="rId11"/>
      <p:italic r:id="rId12"/>
      <p:boldItalic r:id="rId13"/>
    </p:embeddedFont>
    <p:embeddedFont>
      <p:font typeface="Meiryo UI" panose="020B0604030504040204" pitchFamily="34" charset="-128"/>
      <p:regular r:id="rId14"/>
      <p:bold r:id="rId15"/>
      <p:italic r:id="rId16"/>
      <p:boldItalic r:id="rId17"/>
    </p:embeddedFont>
    <p:embeddedFont>
      <p:font typeface="Noto Sans"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Oswald" panose="020B0604020202020204" charset="0"/>
      <p:regular r:id="rId26"/>
      <p:bold r:id="rId27"/>
      <p:italic r:id="rId28"/>
      <p:boldItalic r:id="rId2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073"/>
    <a:srgbClr val="D1D1D2"/>
    <a:srgbClr val="EAEAEA"/>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125" d="100"/>
          <a:sy n="125" d="100"/>
        </p:scale>
        <p:origin x="-2352" y="2208"/>
      </p:cViewPr>
      <p:guideLst>
        <p:guide orient="horz" pos="3120"/>
        <p:guide pos="2160"/>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33" Type="http://schemas.openxmlformats.org/officeDocument/2006/relationships/tableStyles" Target="tableStyles.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32" Type="http://schemas.openxmlformats.org/officeDocument/2006/relationships/theme" Target="theme/theme1.xml"/><Relationship Id="rId5" Type="http://schemas.openxmlformats.org/officeDocument/2006/relationships/handoutMaster" Target="handoutMasters/handout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font" Target="fonts/font23.fntdata"/><Relationship Id="rId10" Type="http://schemas.openxmlformats.org/officeDocument/2006/relationships/font" Target="fonts/font5.fntdata"/><Relationship Id="rId19" Type="http://schemas.openxmlformats.org/officeDocument/2006/relationships/font" Target="fonts/font14.fntdata"/><Relationship Id="rId31"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font" Target="fonts/font2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3429"/>
          </a:xfrm>
          <a:prstGeom prst="rect">
            <a:avLst/>
          </a:prstGeom>
        </p:spPr>
        <p:txBody>
          <a:bodyPr vert="horz" lIns="94778" tIns="47389" rIns="94778" bIns="47389" rtlCol="0"/>
          <a:lstStyle>
            <a:lvl1pPr algn="l">
              <a:defRPr sz="1200"/>
            </a:lvl1pPr>
          </a:lstStyle>
          <a:p>
            <a:endParaRPr lang="nl-NL" dirty="0"/>
          </a:p>
        </p:txBody>
      </p:sp>
    </p:spTree>
    <p:extLst>
      <p:ext uri="{BB962C8B-B14F-4D97-AF65-F5344CB8AC3E}">
        <p14:creationId xmlns:p14="http://schemas.microsoft.com/office/powerpoint/2010/main" val="1438932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F1E56614-362B-41B3-AC37-BD24EBF3BD2C}" type="datetimeFigureOut">
              <a:rPr lang="nl-NL" smtClean="0"/>
              <a:t>19-10-2021</a:t>
            </a:fld>
            <a:endParaRPr lang="nl-NL"/>
          </a:p>
        </p:txBody>
      </p:sp>
      <p:sp>
        <p:nvSpPr>
          <p:cNvPr id="4" name="Slide Image Placeholder 3"/>
          <p:cNvSpPr>
            <a:spLocks noGrp="1" noRot="1" noChangeAspect="1"/>
          </p:cNvSpPr>
          <p:nvPr>
            <p:ph type="sldImg" idx="2"/>
          </p:nvPr>
        </p:nvSpPr>
        <p:spPr>
          <a:xfrm>
            <a:off x="2355850" y="1279525"/>
            <a:ext cx="2390775" cy="34528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709613" y="4924425"/>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720263"/>
            <a:ext cx="3078163" cy="512762"/>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4022725" y="9720263"/>
            <a:ext cx="3078163" cy="512762"/>
          </a:xfrm>
          <a:prstGeom prst="rect">
            <a:avLst/>
          </a:prstGeom>
        </p:spPr>
        <p:txBody>
          <a:bodyPr vert="horz" lIns="91440" tIns="45720" rIns="91440" bIns="45720" rtlCol="0" anchor="b"/>
          <a:lstStyle>
            <a:lvl1pPr algn="r">
              <a:defRPr sz="1200"/>
            </a:lvl1pPr>
          </a:lstStyle>
          <a:p>
            <a:fld id="{8CA212FB-333E-444B-8DB2-C57B8275ABFB}" type="slidenum">
              <a:rPr lang="nl-NL" smtClean="0"/>
              <a:t>‹#›</a:t>
            </a:fld>
            <a:endParaRPr lang="nl-NL"/>
          </a:p>
        </p:txBody>
      </p:sp>
    </p:spTree>
    <p:extLst>
      <p:ext uri="{BB962C8B-B14F-4D97-AF65-F5344CB8AC3E}">
        <p14:creationId xmlns:p14="http://schemas.microsoft.com/office/powerpoint/2010/main" val="334010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icture + intro Text + Features + specs &amp; packing">
    <p:bg>
      <p:bgPr>
        <a:solidFill>
          <a:srgbClr val="FFFFFF"/>
        </a:solidFill>
        <a:effectLst/>
      </p:bgPr>
    </p:bg>
    <p:spTree>
      <p:nvGrpSpPr>
        <p:cNvPr id="1" name=""/>
        <p:cNvGrpSpPr/>
        <p:nvPr/>
      </p:nvGrpSpPr>
      <p:grpSpPr>
        <a:xfrm>
          <a:off x="0" y="0"/>
          <a:ext cx="0" cy="0"/>
          <a:chOff x="0" y="0"/>
          <a:chExt cx="0" cy="0"/>
        </a:xfrm>
      </p:grpSpPr>
      <p:sp>
        <p:nvSpPr>
          <p:cNvPr id="27" name="Rectangle 26"/>
          <p:cNvSpPr/>
          <p:nvPr userDrawn="1"/>
        </p:nvSpPr>
        <p:spPr>
          <a:xfrm>
            <a:off x="580" y="0"/>
            <a:ext cx="6858000" cy="637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標題 6"/>
          <p:cNvSpPr>
            <a:spLocks noGrp="1"/>
          </p:cNvSpPr>
          <p:nvPr>
            <p:ph type="title" hasCustomPrompt="1"/>
          </p:nvPr>
        </p:nvSpPr>
        <p:spPr>
          <a:xfrm>
            <a:off x="101600" y="742898"/>
            <a:ext cx="5994089" cy="306608"/>
          </a:xfrm>
        </p:spPr>
        <p:txBody>
          <a:bodyPr anchor="t">
            <a:noAutofit/>
          </a:bodyPr>
          <a:lstStyle>
            <a:lvl1pPr algn="l">
              <a:defRPr lang="en-US" altLang="zh-TW" sz="1600" b="1" i="0" u="none" strike="noStrike" cap="all" baseline="0" smtClean="0">
                <a:solidFill>
                  <a:schemeClr val="accent1"/>
                </a:solidFill>
                <a:latin typeface="Oswald" panose="00000500000000000000" pitchFamily="2" charset="0"/>
                <a:ea typeface="Verdana" panose="020B0604030504040204" pitchFamily="34" charset="0"/>
                <a:cs typeface="+mj-cs"/>
              </a:defRPr>
            </a:lvl1pPr>
          </a:lstStyle>
          <a:p>
            <a:r>
              <a:rPr lang="en-US" altLang="zh-TW" dirty="0"/>
              <a:t>PRODUCT SLOGAN</a:t>
            </a:r>
            <a:endParaRPr lang="zh-TW" altLang="en-US" dirty="0"/>
          </a:p>
        </p:txBody>
      </p:sp>
      <p:sp>
        <p:nvSpPr>
          <p:cNvPr id="10" name="圖片版面配置區 13"/>
          <p:cNvSpPr>
            <a:spLocks noGrp="1"/>
          </p:cNvSpPr>
          <p:nvPr>
            <p:ph type="pic" sz="quarter" idx="16"/>
          </p:nvPr>
        </p:nvSpPr>
        <p:spPr>
          <a:xfrm>
            <a:off x="353967" y="1113367"/>
            <a:ext cx="2660649" cy="2550892"/>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14" name="文字版面配置區 10"/>
          <p:cNvSpPr>
            <a:spLocks noGrp="1"/>
          </p:cNvSpPr>
          <p:nvPr>
            <p:ph type="body" sz="quarter" idx="14" hasCustomPrompt="1"/>
          </p:nvPr>
        </p:nvSpPr>
        <p:spPr>
          <a:xfrm>
            <a:off x="3429580" y="1113367"/>
            <a:ext cx="3319563" cy="2550893"/>
          </a:xfrm>
          <a:prstGeom prst="rect">
            <a:avLst/>
          </a:prstGeom>
        </p:spPr>
        <p:txBody>
          <a:bodyPr lIns="0" tIns="0">
            <a:normAutofit/>
          </a:bodyPr>
          <a:lstStyle>
            <a:lvl1pPr marL="0" indent="0" algn="l">
              <a:lnSpc>
                <a:spcPct val="100000"/>
              </a:lnSpc>
              <a:spcBef>
                <a:spcPts val="0"/>
              </a:spcBef>
              <a:spcAft>
                <a:spcPts val="0"/>
              </a:spcAft>
              <a:buNone/>
              <a:defRPr sz="900" baseline="0">
                <a:solidFill>
                  <a:schemeClr val="tx1"/>
                </a:solidFill>
                <a:latin typeface="Noto Sans" panose="020B0502040504020204" pitchFamily="34" charset="0"/>
                <a:ea typeface="Noto Sans" panose="020B0502040504020204" pitchFamily="34" charset="0"/>
                <a:cs typeface="+mn-cs"/>
              </a:defRPr>
            </a:lvl1pPr>
          </a:lstStyle>
          <a:p>
            <a:pPr lvl="0"/>
            <a:r>
              <a:rPr lang="en-US" altLang="zh-TW" dirty="0"/>
              <a:t>Intro text </a:t>
            </a:r>
            <a:r>
              <a:rPr lang="nl-NL" altLang="zh-TW" dirty="0"/>
              <a:t>–</a:t>
            </a:r>
            <a:r>
              <a:rPr lang="en-US" altLang="zh-TW" dirty="0"/>
              <a:t> Noto Sans, Size 9</a:t>
            </a:r>
            <a:endParaRPr lang="zh-TW" altLang="en-US" dirty="0"/>
          </a:p>
        </p:txBody>
      </p:sp>
      <p:sp>
        <p:nvSpPr>
          <p:cNvPr id="16" name="文字版面配置區 10"/>
          <p:cNvSpPr>
            <a:spLocks noGrp="1"/>
          </p:cNvSpPr>
          <p:nvPr>
            <p:ph type="body" sz="quarter" idx="19" hasCustomPrompt="1"/>
          </p:nvPr>
        </p:nvSpPr>
        <p:spPr>
          <a:xfrm>
            <a:off x="101600" y="3970867"/>
            <a:ext cx="3165382" cy="5617388"/>
          </a:xfrm>
          <a:prstGeom prst="rect">
            <a:avLst/>
          </a:prstGeom>
        </p:spPr>
        <p:txBody>
          <a:bodyPr lIns="0" tIns="0">
            <a:normAutofit/>
          </a:bodyPr>
          <a:lstStyle>
            <a:lvl1pPr marL="0" indent="0" algn="l">
              <a:lnSpc>
                <a:spcPct val="100000"/>
              </a:lnSpc>
              <a:spcBef>
                <a:spcPts val="0"/>
              </a:spcBef>
              <a:spcAft>
                <a:spcPts val="0"/>
              </a:spcAft>
              <a:buNone/>
              <a:defRPr sz="900" baseline="0">
                <a:solidFill>
                  <a:schemeClr val="tx1"/>
                </a:solidFill>
                <a:latin typeface="Noto Sans" panose="020B0502040504020204" pitchFamily="34" charset="0"/>
                <a:ea typeface="Noto Sans" panose="020B0502040504020204" pitchFamily="34" charset="0"/>
                <a:cs typeface="+mn-cs"/>
              </a:defRPr>
            </a:lvl1pPr>
          </a:lstStyle>
          <a:p>
            <a:pPr lvl="0"/>
            <a:r>
              <a:rPr lang="en-US" altLang="zh-TW" dirty="0"/>
              <a:t>Intro text </a:t>
            </a:r>
            <a:r>
              <a:rPr lang="nl-NL" altLang="zh-TW" dirty="0"/>
              <a:t>–</a:t>
            </a:r>
            <a:r>
              <a:rPr lang="en-US" altLang="zh-TW" dirty="0"/>
              <a:t> Noto Sans, Size 9</a:t>
            </a:r>
            <a:endParaRPr lang="zh-TW" altLang="en-US" dirty="0"/>
          </a:p>
        </p:txBody>
      </p:sp>
      <p:sp>
        <p:nvSpPr>
          <p:cNvPr id="5" name="Text Placeholder 4"/>
          <p:cNvSpPr>
            <a:spLocks noGrp="1"/>
          </p:cNvSpPr>
          <p:nvPr>
            <p:ph type="body" sz="quarter" idx="22" hasCustomPrompt="1"/>
          </p:nvPr>
        </p:nvSpPr>
        <p:spPr>
          <a:xfrm>
            <a:off x="3670799" y="77662"/>
            <a:ext cx="3078344" cy="248578"/>
          </a:xfrm>
        </p:spPr>
        <p:txBody>
          <a:bodyPr rIns="0">
            <a:noAutofit/>
          </a:bodyPr>
          <a:lstStyle>
            <a:lvl1pPr marL="0" indent="0" algn="r">
              <a:buNone/>
              <a:defRPr sz="1600" b="1" cap="all" baseline="0">
                <a:solidFill>
                  <a:schemeClr val="bg2"/>
                </a:solidFill>
                <a:latin typeface="Oswald" panose="00000500000000000000" pitchFamily="2" charset="0"/>
                <a:ea typeface="Verdana" panose="020B0604030504040204" pitchFamily="34" charset="0"/>
                <a:cs typeface="+mj-cs"/>
              </a:defRPr>
            </a:lvl1pPr>
          </a:lstStyle>
          <a:p>
            <a:pPr lvl="0"/>
            <a:r>
              <a:rPr lang="en-US" dirty="0"/>
              <a:t>PRODUCT NAME</a:t>
            </a:r>
            <a:endParaRPr lang="nl-NL" dirty="0"/>
          </a:p>
        </p:txBody>
      </p:sp>
      <p:sp>
        <p:nvSpPr>
          <p:cNvPr id="26" name="Text Placeholder 25"/>
          <p:cNvSpPr>
            <a:spLocks noGrp="1"/>
          </p:cNvSpPr>
          <p:nvPr>
            <p:ph type="body" sz="quarter" idx="23" hasCustomPrompt="1"/>
          </p:nvPr>
        </p:nvSpPr>
        <p:spPr>
          <a:xfrm>
            <a:off x="3429580" y="3970867"/>
            <a:ext cx="3319562" cy="5617388"/>
          </a:xfrm>
        </p:spPr>
        <p:txBody>
          <a:bodyPr lIns="0" tIns="0">
            <a:normAutofit/>
          </a:bodyPr>
          <a:lstStyle>
            <a:lvl1pPr marL="0" indent="0">
              <a:buNone/>
              <a:defRPr sz="900" baseline="0">
                <a:solidFill>
                  <a:schemeClr val="tx1"/>
                </a:solidFill>
                <a:latin typeface="Noto Sans" panose="020B0502040504020204" pitchFamily="34" charset="0"/>
                <a:ea typeface="Noto Sans" panose="020B0502040504020204" pitchFamily="34" charset="0"/>
                <a:cs typeface="+mn-cs"/>
              </a:defRPr>
            </a:lvl1pPr>
          </a:lstStyle>
          <a:p>
            <a:pPr lvl="0"/>
            <a:r>
              <a:rPr lang="nl-NL" sz="900" dirty="0">
                <a:latin typeface="Verdana" panose="020B0604030504040204" pitchFamily="34" charset="0"/>
                <a:ea typeface="Verdana" panose="020B0604030504040204" pitchFamily="34" charset="0"/>
                <a:cs typeface="Verdana" panose="020B0604030504040204" pitchFamily="34" charset="0"/>
              </a:rPr>
              <a:t>SPECS &amp; Packing Info. </a:t>
            </a:r>
          </a:p>
          <a:p>
            <a:pPr lvl="0"/>
            <a:r>
              <a:rPr lang="nl-NL" sz="900" dirty="0">
                <a:latin typeface="Verdana" panose="020B0604030504040204" pitchFamily="34" charset="0"/>
                <a:ea typeface="Verdana" panose="020B0604030504040204" pitchFamily="34" charset="0"/>
                <a:cs typeface="Verdana" panose="020B0604030504040204" pitchFamily="34" charset="0"/>
              </a:rPr>
              <a:t>See example sheets for easy to copy-paste tables</a:t>
            </a:r>
            <a:endParaRPr lang="nl-NL"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832" y="-39639"/>
            <a:ext cx="1264956" cy="711538"/>
          </a:xfrm>
          <a:prstGeom prst="rect">
            <a:avLst/>
          </a:prstGeom>
        </p:spPr>
      </p:pic>
      <p:sp>
        <p:nvSpPr>
          <p:cNvPr id="29" name="TextBox 28"/>
          <p:cNvSpPr txBox="1"/>
          <p:nvPr userDrawn="1"/>
        </p:nvSpPr>
        <p:spPr>
          <a:xfrm>
            <a:off x="101600" y="3709429"/>
            <a:ext cx="712696" cy="276999"/>
          </a:xfrm>
          <a:prstGeom prst="rect">
            <a:avLst/>
          </a:prstGeom>
          <a:noFill/>
        </p:spPr>
        <p:txBody>
          <a:bodyPr wrap="none" lIns="0" rtlCol="0">
            <a:spAutoFit/>
          </a:bodyPr>
          <a:lstStyle/>
          <a:p>
            <a:r>
              <a:rPr lang="nl-NL" sz="1200" b="1" cap="all" baseline="0" dirty="0">
                <a:solidFill>
                  <a:schemeClr val="accent1"/>
                </a:solidFill>
                <a:latin typeface="Oswald" panose="00000500000000000000" pitchFamily="2" charset="0"/>
                <a:ea typeface="Verdana" panose="020B0604030504040204" pitchFamily="34" charset="0"/>
                <a:cs typeface="+mj-cs"/>
              </a:rPr>
              <a:t>FEATURES</a:t>
            </a:r>
            <a:endParaRPr lang="nl-NL" sz="900" b="1" cap="all" baseline="0" dirty="0">
              <a:solidFill>
                <a:schemeClr val="accent1"/>
              </a:solidFill>
              <a:latin typeface="Oswald" panose="00000500000000000000" pitchFamily="2" charset="0"/>
              <a:ea typeface="Verdana" panose="020B0604030504040204" pitchFamily="34" charset="0"/>
              <a:cs typeface="+mj-cs"/>
            </a:endParaRPr>
          </a:p>
        </p:txBody>
      </p:sp>
      <p:sp>
        <p:nvSpPr>
          <p:cNvPr id="30" name="TextBox 29"/>
          <p:cNvSpPr txBox="1"/>
          <p:nvPr userDrawn="1"/>
        </p:nvSpPr>
        <p:spPr>
          <a:xfrm>
            <a:off x="3429580" y="3402065"/>
            <a:ext cx="2762936" cy="276999"/>
          </a:xfrm>
          <a:prstGeom prst="rect">
            <a:avLst/>
          </a:prstGeom>
          <a:noFill/>
        </p:spPr>
        <p:txBody>
          <a:bodyPr wrap="none" lIns="0" rtlCol="0">
            <a:spAutoFit/>
          </a:bodyPr>
          <a:lstStyle/>
          <a:p>
            <a:r>
              <a:rPr lang="nl-NL" sz="1200" b="1" cap="all" baseline="0" dirty="0">
                <a:solidFill>
                  <a:schemeClr val="accent1"/>
                </a:solidFill>
                <a:latin typeface="Oswald" panose="00000500000000000000" pitchFamily="2" charset="0"/>
                <a:ea typeface="Verdana" panose="020B0604030504040204" pitchFamily="34" charset="0"/>
                <a:cs typeface="+mj-cs"/>
              </a:rPr>
              <a:t>SPECIFICATIONS &amp; PACKING INFORMATION</a:t>
            </a:r>
            <a:endParaRPr lang="nl-NL" sz="900" b="1" cap="all" baseline="0" dirty="0">
              <a:solidFill>
                <a:schemeClr val="accent1"/>
              </a:solidFill>
              <a:latin typeface="Oswald" panose="00000500000000000000" pitchFamily="2" charset="0"/>
              <a:ea typeface="Verdana" panose="020B0604030504040204" pitchFamily="34" charset="0"/>
              <a:cs typeface="+mj-cs"/>
            </a:endParaRPr>
          </a:p>
        </p:txBody>
      </p:sp>
      <p:sp>
        <p:nvSpPr>
          <p:cNvPr id="15" name="Text Placeholder 4">
            <a:extLst>
              <a:ext uri="{FF2B5EF4-FFF2-40B4-BE49-F238E27FC236}">
                <a16:creationId xmlns:a16="http://schemas.microsoft.com/office/drawing/2014/main" xmlns="" id="{92B44395-FC14-4692-92E1-965826A9F750}"/>
              </a:ext>
            </a:extLst>
          </p:cNvPr>
          <p:cNvSpPr>
            <a:spLocks noGrp="1"/>
          </p:cNvSpPr>
          <p:nvPr>
            <p:ph type="body" sz="quarter" idx="24" hasCustomPrompt="1"/>
          </p:nvPr>
        </p:nvSpPr>
        <p:spPr>
          <a:xfrm>
            <a:off x="3670799" y="326240"/>
            <a:ext cx="3078344" cy="266970"/>
          </a:xfrm>
        </p:spPr>
        <p:txBody>
          <a:bodyPr rIns="0" anchor="b">
            <a:noAutofit/>
          </a:bodyPr>
          <a:lstStyle>
            <a:lvl1pPr marL="0" indent="0" algn="r">
              <a:buNone/>
              <a:defRPr sz="1100" b="1" cap="all" baseline="0">
                <a:solidFill>
                  <a:schemeClr val="bg2"/>
                </a:solidFill>
                <a:latin typeface="Oswald" panose="00000500000000000000" pitchFamily="2" charset="0"/>
                <a:ea typeface="Verdana" panose="020B0604030504040204" pitchFamily="34" charset="0"/>
                <a:cs typeface="+mj-cs"/>
              </a:defRPr>
            </a:lvl1pPr>
          </a:lstStyle>
          <a:p>
            <a:pPr lvl="0"/>
            <a:r>
              <a:rPr lang="en-US" dirty="0"/>
              <a:t>CODE</a:t>
            </a:r>
            <a:endParaRPr lang="nl-NL" dirty="0"/>
          </a:p>
        </p:txBody>
      </p:sp>
    </p:spTree>
    <p:extLst>
      <p:ext uri="{BB962C8B-B14F-4D97-AF65-F5344CB8AC3E}">
        <p14:creationId xmlns:p14="http://schemas.microsoft.com/office/powerpoint/2010/main" val="2951788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ature 6 Image + 6 Paragraph">
    <p:bg>
      <p:bgPr>
        <a:solidFill>
          <a:srgbClr val="FFFFFF"/>
        </a:solidFill>
        <a:effectLst/>
      </p:bgPr>
    </p:bg>
    <p:spTree>
      <p:nvGrpSpPr>
        <p:cNvPr id="1" name=""/>
        <p:cNvGrpSpPr/>
        <p:nvPr/>
      </p:nvGrpSpPr>
      <p:grpSpPr>
        <a:xfrm>
          <a:off x="0" y="0"/>
          <a:ext cx="0" cy="0"/>
          <a:chOff x="0" y="0"/>
          <a:chExt cx="0" cy="0"/>
        </a:xfrm>
      </p:grpSpPr>
      <p:sp>
        <p:nvSpPr>
          <p:cNvPr id="7" name="標題 6"/>
          <p:cNvSpPr>
            <a:spLocks noGrp="1"/>
          </p:cNvSpPr>
          <p:nvPr>
            <p:ph type="title" hasCustomPrompt="1"/>
          </p:nvPr>
        </p:nvSpPr>
        <p:spPr>
          <a:xfrm>
            <a:off x="398862" y="855442"/>
            <a:ext cx="6106713" cy="354234"/>
          </a:xfrm>
        </p:spPr>
        <p:txBody>
          <a:bodyPr anchor="t">
            <a:noAutofit/>
          </a:bodyPr>
          <a:lstStyle>
            <a:lvl1pPr algn="l">
              <a:defRPr lang="en-US" altLang="zh-TW" sz="1600" b="1" i="0" u="none" strike="noStrike" cap="all" baseline="0" smtClean="0">
                <a:solidFill>
                  <a:schemeClr val="accent1"/>
                </a:solidFill>
                <a:latin typeface="Oswald" panose="00000500000000000000" pitchFamily="2" charset="0"/>
                <a:ea typeface="Verdana" panose="020B0604030504040204" pitchFamily="34" charset="0"/>
                <a:cs typeface="+mj-cs"/>
              </a:defRPr>
            </a:lvl1pPr>
          </a:lstStyle>
          <a:p>
            <a:r>
              <a:rPr lang="en-US" altLang="zh-TW" dirty="0"/>
              <a:t>6 IMAGE + 6 PARAGRAPH – USED FOR FEATURES</a:t>
            </a:r>
            <a:endParaRPr lang="zh-TW" altLang="en-US" dirty="0"/>
          </a:p>
        </p:txBody>
      </p:sp>
      <p:sp>
        <p:nvSpPr>
          <p:cNvPr id="10" name="圖片版面配置區 13"/>
          <p:cNvSpPr>
            <a:spLocks noGrp="1"/>
          </p:cNvSpPr>
          <p:nvPr>
            <p:ph type="pic" sz="quarter" idx="16"/>
          </p:nvPr>
        </p:nvSpPr>
        <p:spPr>
          <a:xfrm>
            <a:off x="541736" y="17072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16" name="圖片版面配置區 13"/>
          <p:cNvSpPr>
            <a:spLocks noGrp="1"/>
          </p:cNvSpPr>
          <p:nvPr>
            <p:ph type="pic" sz="quarter" idx="20"/>
          </p:nvPr>
        </p:nvSpPr>
        <p:spPr>
          <a:xfrm>
            <a:off x="2566961" y="1707279"/>
            <a:ext cx="1687114" cy="1972734"/>
          </a:xfrm>
          <a:prstGeom prst="rect">
            <a:avLst/>
          </a:prstGeom>
        </p:spPr>
        <p:txBody>
          <a:bodyPr>
            <a:normAutofit/>
          </a:bodyPr>
          <a:lstStyle>
            <a:lvl1pPr marL="0" indent="0" algn="ctr">
              <a:spcBef>
                <a:spcPts val="0"/>
              </a:spcBef>
              <a:buFontTx/>
              <a:buNone/>
              <a:defRPr sz="731" b="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17" name="圖片版面配置區 13"/>
          <p:cNvSpPr>
            <a:spLocks noGrp="1"/>
          </p:cNvSpPr>
          <p:nvPr>
            <p:ph type="pic" sz="quarter" idx="21"/>
          </p:nvPr>
        </p:nvSpPr>
        <p:spPr>
          <a:xfrm>
            <a:off x="4592187" y="17072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13" name="圖片版面配置區 13"/>
          <p:cNvSpPr>
            <a:spLocks noGrp="1"/>
          </p:cNvSpPr>
          <p:nvPr>
            <p:ph type="pic" sz="quarter" idx="24"/>
          </p:nvPr>
        </p:nvSpPr>
        <p:spPr>
          <a:xfrm>
            <a:off x="560786" y="56696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20" name="圖片版面配置區 13"/>
          <p:cNvSpPr>
            <a:spLocks noGrp="1"/>
          </p:cNvSpPr>
          <p:nvPr>
            <p:ph type="pic" sz="quarter" idx="26"/>
          </p:nvPr>
        </p:nvSpPr>
        <p:spPr>
          <a:xfrm>
            <a:off x="2586011" y="5669679"/>
            <a:ext cx="1687114" cy="1972734"/>
          </a:xfrm>
          <a:prstGeom prst="rect">
            <a:avLst/>
          </a:prstGeom>
        </p:spPr>
        <p:txBody>
          <a:bodyPr>
            <a:normAutofit/>
          </a:bodyPr>
          <a:lstStyle>
            <a:lvl1pPr marL="0" indent="0" algn="ctr">
              <a:spcBef>
                <a:spcPts val="0"/>
              </a:spcBef>
              <a:buFontTx/>
              <a:buNone/>
              <a:defRPr sz="731" b="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21" name="圖片版面配置區 13"/>
          <p:cNvSpPr>
            <a:spLocks noGrp="1"/>
          </p:cNvSpPr>
          <p:nvPr>
            <p:ph type="pic" sz="quarter" idx="27"/>
          </p:nvPr>
        </p:nvSpPr>
        <p:spPr>
          <a:xfrm>
            <a:off x="4611237" y="56696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25" name="Rectangle 24"/>
          <p:cNvSpPr/>
          <p:nvPr userDrawn="1"/>
        </p:nvSpPr>
        <p:spPr>
          <a:xfrm>
            <a:off x="0" y="-1"/>
            <a:ext cx="6858000" cy="637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文字版面配置區 10"/>
          <p:cNvSpPr>
            <a:spLocks noGrp="1"/>
          </p:cNvSpPr>
          <p:nvPr>
            <p:ph type="body" sz="quarter" idx="19" hasCustomPrompt="1"/>
          </p:nvPr>
        </p:nvSpPr>
        <p:spPr>
          <a:xfrm>
            <a:off x="560786" y="4109421"/>
            <a:ext cx="1687114" cy="231292"/>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832" y="-39639"/>
            <a:ext cx="1264956" cy="711538"/>
          </a:xfrm>
          <a:prstGeom prst="rect">
            <a:avLst/>
          </a:prstGeom>
        </p:spPr>
      </p:pic>
      <p:sp>
        <p:nvSpPr>
          <p:cNvPr id="24" name="文字版面配置區 10">
            <a:extLst>
              <a:ext uri="{FF2B5EF4-FFF2-40B4-BE49-F238E27FC236}">
                <a16:creationId xmlns:a16="http://schemas.microsoft.com/office/drawing/2014/main" xmlns="" id="{AE3EF853-63EF-489A-A5F4-25F20A2F7CBB}"/>
              </a:ext>
            </a:extLst>
          </p:cNvPr>
          <p:cNvSpPr>
            <a:spLocks noGrp="1"/>
          </p:cNvSpPr>
          <p:nvPr>
            <p:ph type="body" sz="quarter" idx="30" hasCustomPrompt="1"/>
          </p:nvPr>
        </p:nvSpPr>
        <p:spPr>
          <a:xfrm>
            <a:off x="560786" y="4429423"/>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26" name="文字版面配置區 10">
            <a:extLst>
              <a:ext uri="{FF2B5EF4-FFF2-40B4-BE49-F238E27FC236}">
                <a16:creationId xmlns:a16="http://schemas.microsoft.com/office/drawing/2014/main" xmlns="" id="{E0BA469E-5067-4A94-AA74-A81DC6A119EE}"/>
              </a:ext>
            </a:extLst>
          </p:cNvPr>
          <p:cNvSpPr>
            <a:spLocks noGrp="1"/>
          </p:cNvSpPr>
          <p:nvPr>
            <p:ph type="body" sz="quarter" idx="31" hasCustomPrompt="1"/>
          </p:nvPr>
        </p:nvSpPr>
        <p:spPr>
          <a:xfrm>
            <a:off x="2586011" y="4109421"/>
            <a:ext cx="1687114" cy="231292"/>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29" name="文字版面配置區 10">
            <a:extLst>
              <a:ext uri="{FF2B5EF4-FFF2-40B4-BE49-F238E27FC236}">
                <a16:creationId xmlns:a16="http://schemas.microsoft.com/office/drawing/2014/main" xmlns="" id="{D8BA1257-E27D-4FE8-B5E9-8948D3D0AB63}"/>
              </a:ext>
            </a:extLst>
          </p:cNvPr>
          <p:cNvSpPr>
            <a:spLocks noGrp="1"/>
          </p:cNvSpPr>
          <p:nvPr>
            <p:ph type="body" sz="quarter" idx="32" hasCustomPrompt="1"/>
          </p:nvPr>
        </p:nvSpPr>
        <p:spPr>
          <a:xfrm>
            <a:off x="2586011" y="4429423"/>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0" name="文字版面配置區 10">
            <a:extLst>
              <a:ext uri="{FF2B5EF4-FFF2-40B4-BE49-F238E27FC236}">
                <a16:creationId xmlns:a16="http://schemas.microsoft.com/office/drawing/2014/main" xmlns="" id="{515927A9-76C2-4B65-AEC7-AF89D49E8D35}"/>
              </a:ext>
            </a:extLst>
          </p:cNvPr>
          <p:cNvSpPr>
            <a:spLocks noGrp="1"/>
          </p:cNvSpPr>
          <p:nvPr>
            <p:ph type="body" sz="quarter" idx="33" hasCustomPrompt="1"/>
          </p:nvPr>
        </p:nvSpPr>
        <p:spPr>
          <a:xfrm>
            <a:off x="4611236" y="4109421"/>
            <a:ext cx="1687114" cy="231292"/>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1" name="文字版面配置區 10">
            <a:extLst>
              <a:ext uri="{FF2B5EF4-FFF2-40B4-BE49-F238E27FC236}">
                <a16:creationId xmlns:a16="http://schemas.microsoft.com/office/drawing/2014/main" xmlns="" id="{7E00774E-27E6-4FE0-BA9D-EFFFB97082C6}"/>
              </a:ext>
            </a:extLst>
          </p:cNvPr>
          <p:cNvSpPr>
            <a:spLocks noGrp="1"/>
          </p:cNvSpPr>
          <p:nvPr>
            <p:ph type="body" sz="quarter" idx="34" hasCustomPrompt="1"/>
          </p:nvPr>
        </p:nvSpPr>
        <p:spPr>
          <a:xfrm>
            <a:off x="4611236" y="4429423"/>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2" name="文字版面配置區 10">
            <a:extLst>
              <a:ext uri="{FF2B5EF4-FFF2-40B4-BE49-F238E27FC236}">
                <a16:creationId xmlns:a16="http://schemas.microsoft.com/office/drawing/2014/main" xmlns="" id="{6AACA3ED-8610-49E2-A334-234594CE6CE8}"/>
              </a:ext>
            </a:extLst>
          </p:cNvPr>
          <p:cNvSpPr>
            <a:spLocks noGrp="1"/>
          </p:cNvSpPr>
          <p:nvPr>
            <p:ph type="body" sz="quarter" idx="35" hasCustomPrompt="1"/>
          </p:nvPr>
        </p:nvSpPr>
        <p:spPr>
          <a:xfrm>
            <a:off x="560786" y="8046720"/>
            <a:ext cx="1687114" cy="242718"/>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3" name="文字版面配置區 10">
            <a:extLst>
              <a:ext uri="{FF2B5EF4-FFF2-40B4-BE49-F238E27FC236}">
                <a16:creationId xmlns:a16="http://schemas.microsoft.com/office/drawing/2014/main" xmlns="" id="{015E31CC-72C8-47DE-9A8C-6599F3BBE796}"/>
              </a:ext>
            </a:extLst>
          </p:cNvPr>
          <p:cNvSpPr>
            <a:spLocks noGrp="1"/>
          </p:cNvSpPr>
          <p:nvPr>
            <p:ph type="body" sz="quarter" idx="36" hasCustomPrompt="1"/>
          </p:nvPr>
        </p:nvSpPr>
        <p:spPr>
          <a:xfrm>
            <a:off x="560786" y="8375927"/>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4" name="文字版面配置區 10">
            <a:extLst>
              <a:ext uri="{FF2B5EF4-FFF2-40B4-BE49-F238E27FC236}">
                <a16:creationId xmlns:a16="http://schemas.microsoft.com/office/drawing/2014/main" xmlns="" id="{2F1A2A7D-1AB6-4A61-83D2-EA2A1ECD4AFE}"/>
              </a:ext>
            </a:extLst>
          </p:cNvPr>
          <p:cNvSpPr>
            <a:spLocks noGrp="1"/>
          </p:cNvSpPr>
          <p:nvPr>
            <p:ph type="body" sz="quarter" idx="37" hasCustomPrompt="1"/>
          </p:nvPr>
        </p:nvSpPr>
        <p:spPr>
          <a:xfrm>
            <a:off x="2586011" y="8046720"/>
            <a:ext cx="1687114" cy="242718"/>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5" name="文字版面配置區 10">
            <a:extLst>
              <a:ext uri="{FF2B5EF4-FFF2-40B4-BE49-F238E27FC236}">
                <a16:creationId xmlns:a16="http://schemas.microsoft.com/office/drawing/2014/main" xmlns="" id="{A17CC4DA-EC69-4051-AA96-F41DD1245A6F}"/>
              </a:ext>
            </a:extLst>
          </p:cNvPr>
          <p:cNvSpPr>
            <a:spLocks noGrp="1"/>
          </p:cNvSpPr>
          <p:nvPr>
            <p:ph type="body" sz="quarter" idx="38" hasCustomPrompt="1"/>
          </p:nvPr>
        </p:nvSpPr>
        <p:spPr>
          <a:xfrm>
            <a:off x="2586011" y="8375927"/>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6" name="文字版面配置區 10">
            <a:extLst>
              <a:ext uri="{FF2B5EF4-FFF2-40B4-BE49-F238E27FC236}">
                <a16:creationId xmlns:a16="http://schemas.microsoft.com/office/drawing/2014/main" xmlns="" id="{A9F0EF41-BC63-48A0-89A8-5CD7D1FC4C20}"/>
              </a:ext>
            </a:extLst>
          </p:cNvPr>
          <p:cNvSpPr>
            <a:spLocks noGrp="1"/>
          </p:cNvSpPr>
          <p:nvPr>
            <p:ph type="body" sz="quarter" idx="39" hasCustomPrompt="1"/>
          </p:nvPr>
        </p:nvSpPr>
        <p:spPr>
          <a:xfrm>
            <a:off x="4611236" y="8046720"/>
            <a:ext cx="1687114" cy="242718"/>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7" name="文字版面配置區 10">
            <a:extLst>
              <a:ext uri="{FF2B5EF4-FFF2-40B4-BE49-F238E27FC236}">
                <a16:creationId xmlns:a16="http://schemas.microsoft.com/office/drawing/2014/main" xmlns="" id="{9181A10E-2C69-4869-A12A-768182F7D789}"/>
              </a:ext>
            </a:extLst>
          </p:cNvPr>
          <p:cNvSpPr>
            <a:spLocks noGrp="1"/>
          </p:cNvSpPr>
          <p:nvPr>
            <p:ph type="body" sz="quarter" idx="40" hasCustomPrompt="1"/>
          </p:nvPr>
        </p:nvSpPr>
        <p:spPr>
          <a:xfrm>
            <a:off x="4611236" y="8375927"/>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Tree>
    <p:extLst>
      <p:ext uri="{BB962C8B-B14F-4D97-AF65-F5344CB8AC3E}">
        <p14:creationId xmlns:p14="http://schemas.microsoft.com/office/powerpoint/2010/main" val="146380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ature 4 Image + 4 Paragraph">
    <p:bg>
      <p:bgPr>
        <a:solidFill>
          <a:srgbClr val="FFFFFF"/>
        </a:solidFill>
        <a:effectLst/>
      </p:bgPr>
    </p:bg>
    <p:spTree>
      <p:nvGrpSpPr>
        <p:cNvPr id="1" name=""/>
        <p:cNvGrpSpPr/>
        <p:nvPr/>
      </p:nvGrpSpPr>
      <p:grpSpPr>
        <a:xfrm>
          <a:off x="0" y="0"/>
          <a:ext cx="0" cy="0"/>
          <a:chOff x="0" y="0"/>
          <a:chExt cx="0" cy="0"/>
        </a:xfrm>
      </p:grpSpPr>
      <p:sp>
        <p:nvSpPr>
          <p:cNvPr id="7" name="標題 6"/>
          <p:cNvSpPr>
            <a:spLocks noGrp="1"/>
          </p:cNvSpPr>
          <p:nvPr>
            <p:ph type="title" hasCustomPrompt="1"/>
          </p:nvPr>
        </p:nvSpPr>
        <p:spPr>
          <a:xfrm>
            <a:off x="398862" y="855442"/>
            <a:ext cx="6106713" cy="354234"/>
          </a:xfrm>
        </p:spPr>
        <p:txBody>
          <a:bodyPr anchor="t">
            <a:noAutofit/>
          </a:bodyPr>
          <a:lstStyle>
            <a:lvl1pPr algn="l">
              <a:defRPr lang="en-US" altLang="zh-TW" sz="1600" b="1" i="0" u="none" strike="noStrike" cap="all" baseline="0" smtClean="0">
                <a:solidFill>
                  <a:schemeClr val="accent1"/>
                </a:solidFill>
                <a:latin typeface="Oswald" panose="00000500000000000000" pitchFamily="2" charset="0"/>
                <a:ea typeface="Verdana" panose="020B0604030504040204" pitchFamily="34" charset="0"/>
                <a:cs typeface="Verdana" panose="020B0604030504040204" pitchFamily="34" charset="0"/>
              </a:defRPr>
            </a:lvl1pPr>
          </a:lstStyle>
          <a:p>
            <a:r>
              <a:rPr lang="en-US" altLang="zh-TW" dirty="0"/>
              <a:t>4 IMAGE + 4 PARAGRAPH – USED FOR FEATURES</a:t>
            </a:r>
            <a:endParaRPr lang="zh-TW" altLang="en-US" dirty="0"/>
          </a:p>
        </p:txBody>
      </p:sp>
      <p:sp>
        <p:nvSpPr>
          <p:cNvPr id="10" name="圖片版面配置區 13"/>
          <p:cNvSpPr>
            <a:spLocks noGrp="1"/>
          </p:cNvSpPr>
          <p:nvPr>
            <p:ph type="pic" sz="quarter" idx="16"/>
          </p:nvPr>
        </p:nvSpPr>
        <p:spPr>
          <a:xfrm>
            <a:off x="398862" y="1707279"/>
            <a:ext cx="2811064" cy="2815523"/>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14" name="文字版面配置區 10"/>
          <p:cNvSpPr>
            <a:spLocks noGrp="1"/>
          </p:cNvSpPr>
          <p:nvPr>
            <p:ph type="body" sz="quarter" idx="14" hasCustomPrompt="1"/>
          </p:nvPr>
        </p:nvSpPr>
        <p:spPr>
          <a:xfrm>
            <a:off x="398862" y="4718286"/>
            <a:ext cx="2811064" cy="784107"/>
          </a:xfrm>
          <a:prstGeom prst="rect">
            <a:avLst/>
          </a:prstGeom>
        </p:spPr>
        <p:txBody>
          <a:bodyPr tIns="0">
            <a:normAutofit/>
          </a:bodyPr>
          <a:lstStyle>
            <a:lvl1pPr marL="0" indent="0">
              <a:lnSpc>
                <a:spcPct val="100000"/>
              </a:lnSpc>
              <a:spcBef>
                <a:spcPts val="0"/>
              </a:spcBef>
              <a:spcAft>
                <a:spcPts val="0"/>
              </a:spcAft>
              <a:buNone/>
              <a:defRPr sz="90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Article content / Noto Sans size 9</a:t>
            </a:r>
            <a:endParaRPr lang="zh-TW" altLang="en-US" dirty="0"/>
          </a:p>
        </p:txBody>
      </p:sp>
      <p:sp>
        <p:nvSpPr>
          <p:cNvPr id="25" name="Rectangle 24"/>
          <p:cNvSpPr/>
          <p:nvPr userDrawn="1"/>
        </p:nvSpPr>
        <p:spPr>
          <a:xfrm>
            <a:off x="0" y="-1"/>
            <a:ext cx="6858000" cy="637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文字版面配置區 10"/>
          <p:cNvSpPr>
            <a:spLocks noGrp="1"/>
          </p:cNvSpPr>
          <p:nvPr>
            <p:ph type="body" sz="quarter" idx="18" hasCustomPrompt="1"/>
          </p:nvPr>
        </p:nvSpPr>
        <p:spPr>
          <a:xfrm>
            <a:off x="3694510" y="4740393"/>
            <a:ext cx="2811065" cy="784107"/>
          </a:xfrm>
          <a:prstGeom prst="rect">
            <a:avLst/>
          </a:prstGeom>
        </p:spPr>
        <p:txBody>
          <a:bodyPr tIns="0">
            <a:normAutofit/>
          </a:bodyPr>
          <a:lstStyle>
            <a:lvl1pPr marL="0" indent="0">
              <a:lnSpc>
                <a:spcPct val="100000"/>
              </a:lnSpc>
              <a:spcBef>
                <a:spcPts val="0"/>
              </a:spcBef>
              <a:spcAft>
                <a:spcPts val="0"/>
              </a:spcAft>
              <a:buNone/>
              <a:defRPr sz="90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Article content / Noto Sans size 9</a:t>
            </a:r>
            <a:endParaRPr lang="zh-TW" altLang="en-US" dirty="0"/>
          </a:p>
        </p:txBody>
      </p:sp>
      <p:sp>
        <p:nvSpPr>
          <p:cNvPr id="29" name="圖片版面配置區 13"/>
          <p:cNvSpPr>
            <a:spLocks noGrp="1"/>
          </p:cNvSpPr>
          <p:nvPr>
            <p:ph type="pic" sz="quarter" idx="19"/>
          </p:nvPr>
        </p:nvSpPr>
        <p:spPr>
          <a:xfrm>
            <a:off x="3694510" y="1707279"/>
            <a:ext cx="2811064" cy="2815523"/>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40" name="圖片版面配置區 13"/>
          <p:cNvSpPr>
            <a:spLocks noGrp="1"/>
          </p:cNvSpPr>
          <p:nvPr>
            <p:ph type="pic" sz="quarter" idx="20"/>
          </p:nvPr>
        </p:nvSpPr>
        <p:spPr>
          <a:xfrm>
            <a:off x="398861" y="5742091"/>
            <a:ext cx="2811064" cy="2815523"/>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41" name="文字版面配置區 10"/>
          <p:cNvSpPr>
            <a:spLocks noGrp="1"/>
          </p:cNvSpPr>
          <p:nvPr>
            <p:ph type="body" sz="quarter" idx="21" hasCustomPrompt="1"/>
          </p:nvPr>
        </p:nvSpPr>
        <p:spPr>
          <a:xfrm>
            <a:off x="398861" y="8753098"/>
            <a:ext cx="2811064" cy="784107"/>
          </a:xfrm>
          <a:prstGeom prst="rect">
            <a:avLst/>
          </a:prstGeom>
        </p:spPr>
        <p:txBody>
          <a:bodyPr tIns="0">
            <a:normAutofit/>
          </a:bodyPr>
          <a:lstStyle>
            <a:lvl1pPr marL="0" indent="0">
              <a:lnSpc>
                <a:spcPct val="100000"/>
              </a:lnSpc>
              <a:spcBef>
                <a:spcPts val="0"/>
              </a:spcBef>
              <a:spcAft>
                <a:spcPts val="0"/>
              </a:spcAft>
              <a:buNone/>
              <a:defRPr sz="90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Article content / Noto Sans size 9</a:t>
            </a:r>
            <a:endParaRPr lang="zh-TW" altLang="en-US" dirty="0"/>
          </a:p>
        </p:txBody>
      </p:sp>
      <p:sp>
        <p:nvSpPr>
          <p:cNvPr id="42" name="文字版面配置區 10"/>
          <p:cNvSpPr>
            <a:spLocks noGrp="1"/>
          </p:cNvSpPr>
          <p:nvPr>
            <p:ph type="body" sz="quarter" idx="22" hasCustomPrompt="1"/>
          </p:nvPr>
        </p:nvSpPr>
        <p:spPr>
          <a:xfrm>
            <a:off x="3694509" y="8775205"/>
            <a:ext cx="2811065" cy="784107"/>
          </a:xfrm>
          <a:prstGeom prst="rect">
            <a:avLst/>
          </a:prstGeom>
        </p:spPr>
        <p:txBody>
          <a:bodyPr tIns="0">
            <a:normAutofit/>
          </a:bodyPr>
          <a:lstStyle>
            <a:lvl1pPr marL="0" indent="0">
              <a:lnSpc>
                <a:spcPct val="100000"/>
              </a:lnSpc>
              <a:spcBef>
                <a:spcPts val="0"/>
              </a:spcBef>
              <a:spcAft>
                <a:spcPts val="0"/>
              </a:spcAft>
              <a:buNone/>
              <a:defRPr sz="90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Article content / Noto Sans size 9</a:t>
            </a:r>
            <a:endParaRPr lang="zh-TW" altLang="en-US" dirty="0"/>
          </a:p>
        </p:txBody>
      </p:sp>
      <p:sp>
        <p:nvSpPr>
          <p:cNvPr id="43" name="圖片版面配置區 13"/>
          <p:cNvSpPr>
            <a:spLocks noGrp="1"/>
          </p:cNvSpPr>
          <p:nvPr>
            <p:ph type="pic" sz="quarter" idx="23"/>
          </p:nvPr>
        </p:nvSpPr>
        <p:spPr>
          <a:xfrm>
            <a:off x="3694509" y="5742091"/>
            <a:ext cx="2811064" cy="2815523"/>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832" y="-39639"/>
            <a:ext cx="1264956" cy="711538"/>
          </a:xfrm>
          <a:prstGeom prst="rect">
            <a:avLst/>
          </a:prstGeom>
        </p:spPr>
      </p:pic>
    </p:spTree>
    <p:extLst>
      <p:ext uri="{BB962C8B-B14F-4D97-AF65-F5344CB8AC3E}">
        <p14:creationId xmlns:p14="http://schemas.microsoft.com/office/powerpoint/2010/main" val="70582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cPacking_EXAMPLE">
    <p:bg>
      <p:bgPr>
        <a:solidFill>
          <a:srgbClr val="FFFFFF"/>
        </a:solidFill>
        <a:effectLst/>
      </p:bgPr>
    </p:bg>
    <p:spTree>
      <p:nvGrpSpPr>
        <p:cNvPr id="1" name=""/>
        <p:cNvGrpSpPr/>
        <p:nvPr/>
      </p:nvGrpSpPr>
      <p:grpSpPr>
        <a:xfrm>
          <a:off x="0" y="0"/>
          <a:ext cx="0" cy="0"/>
          <a:chOff x="0" y="0"/>
          <a:chExt cx="0" cy="0"/>
        </a:xfrm>
      </p:grpSpPr>
      <p:sp>
        <p:nvSpPr>
          <p:cNvPr id="7" name="標題 6"/>
          <p:cNvSpPr>
            <a:spLocks noGrp="1"/>
          </p:cNvSpPr>
          <p:nvPr>
            <p:ph type="title" hasCustomPrompt="1"/>
          </p:nvPr>
        </p:nvSpPr>
        <p:spPr>
          <a:xfrm>
            <a:off x="351237" y="636366"/>
            <a:ext cx="5994089" cy="996823"/>
          </a:xfrm>
        </p:spPr>
        <p:txBody>
          <a:bodyPr anchor="t">
            <a:noAutofit/>
          </a:bodyPr>
          <a:lstStyle>
            <a:lvl1pPr algn="l">
              <a:defRPr lang="en-US" altLang="zh-TW" sz="1600" b="1" i="0" u="none" strike="noStrike" cap="all" baseline="0" smtClean="0">
                <a:solidFill>
                  <a:schemeClr val="tx1"/>
                </a:solidFill>
                <a:latin typeface="Oswald" panose="00000500000000000000" pitchFamily="2" charset="0"/>
                <a:ea typeface="Verdana" panose="020B0604030504040204" pitchFamily="34" charset="0"/>
                <a:cs typeface="Verdana" panose="020B0604030504040204" pitchFamily="34" charset="0"/>
              </a:defRPr>
            </a:lvl1pPr>
          </a:lstStyle>
          <a:p>
            <a:r>
              <a:rPr lang="en-US" altLang="zh-TW" dirty="0"/>
              <a:t>EXAMPLE SHEET – COPY PASTE CONTENTS THEN REMOVE IT</a:t>
            </a:r>
            <a:endParaRPr lang="zh-TW" altLang="en-US" dirty="0"/>
          </a:p>
        </p:txBody>
      </p:sp>
    </p:spTree>
    <p:extLst>
      <p:ext uri="{BB962C8B-B14F-4D97-AF65-F5344CB8AC3E}">
        <p14:creationId xmlns:p14="http://schemas.microsoft.com/office/powerpoint/2010/main" val="2426831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3"/>
            <a:ext cx="5915025" cy="191470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71489" y="2637014"/>
            <a:ext cx="5915025" cy="6285268"/>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548">
                <a:solidFill>
                  <a:schemeClr val="tx1">
                    <a:tint val="75000"/>
                  </a:schemeClr>
                </a:solidFill>
              </a:defRPr>
            </a:lvl1pPr>
          </a:lstStyle>
          <a:p>
            <a:fld id="{AAD6343A-538C-40FB-9B32-DC04E5652D63}" type="datetimeFigureOut">
              <a:rPr lang="nl-NL" smtClean="0"/>
              <a:t>19-10-2021</a:t>
            </a:fld>
            <a:endParaRPr lang="nl-NL"/>
          </a:p>
        </p:txBody>
      </p:sp>
      <p:sp>
        <p:nvSpPr>
          <p:cNvPr id="5" name="Footer Placeholder 4"/>
          <p:cNvSpPr>
            <a:spLocks noGrp="1"/>
          </p:cNvSpPr>
          <p:nvPr>
            <p:ph type="ftr" sz="quarter" idx="3"/>
          </p:nvPr>
        </p:nvSpPr>
        <p:spPr>
          <a:xfrm>
            <a:off x="2271714" y="9181397"/>
            <a:ext cx="2314575" cy="527403"/>
          </a:xfrm>
          <a:prstGeom prst="rect">
            <a:avLst/>
          </a:prstGeom>
        </p:spPr>
        <p:txBody>
          <a:bodyPr vert="horz" lIns="91440" tIns="45720" rIns="91440" bIns="45720" rtlCol="0" anchor="ctr"/>
          <a:lstStyle>
            <a:lvl1pPr algn="ctr">
              <a:defRPr sz="548">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548">
                <a:solidFill>
                  <a:schemeClr val="tx1">
                    <a:tint val="75000"/>
                  </a:schemeClr>
                </a:solidFill>
              </a:defRPr>
            </a:lvl1pPr>
          </a:lstStyle>
          <a:p>
            <a:fld id="{56A6352B-4416-4820-A1B8-03A1A483DB7C}" type="slidenum">
              <a:rPr lang="nl-NL" smtClean="0"/>
              <a:t>‹#›</a:t>
            </a:fld>
            <a:endParaRPr lang="nl-NL"/>
          </a:p>
        </p:txBody>
      </p:sp>
      <p:sp>
        <p:nvSpPr>
          <p:cNvPr id="7" name="Rectangle 6">
            <a:extLst>
              <a:ext uri="{FF2B5EF4-FFF2-40B4-BE49-F238E27FC236}">
                <a16:creationId xmlns:a16="http://schemas.microsoft.com/office/drawing/2014/main" xmlns="" id="{24E57836-9962-460E-AA8E-7968F242868F}"/>
              </a:ext>
            </a:extLst>
          </p:cNvPr>
          <p:cNvSpPr/>
          <p:nvPr userDrawn="1"/>
        </p:nvSpPr>
        <p:spPr>
          <a:xfrm>
            <a:off x="0" y="9726000"/>
            <a:ext cx="6858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7822595"/>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0" r:id="rId4"/>
  </p:sldLayoutIdLst>
  <p:txStyles>
    <p:titleStyle>
      <a:lvl1pPr algn="l" defTabSz="417899" rtl="0" eaLnBrk="1" latinLnBrk="0" hangingPunct="1">
        <a:lnSpc>
          <a:spcPct val="90000"/>
        </a:lnSpc>
        <a:spcBef>
          <a:spcPct val="0"/>
        </a:spcBef>
        <a:buNone/>
        <a:defRPr sz="2000" b="1" i="0" kern="1200" cap="all" baseline="0">
          <a:solidFill>
            <a:schemeClr val="tx1"/>
          </a:solidFill>
          <a:latin typeface="Oswald" panose="00000500000000000000" pitchFamily="2" charset="0"/>
          <a:ea typeface="+mj-ea"/>
          <a:cs typeface="+mj-cs"/>
        </a:defRPr>
      </a:lvl1pPr>
    </p:titleStyle>
    <p:bodyStyle>
      <a:lvl1pPr marL="0" indent="0" algn="l" defTabSz="417899" rtl="0" eaLnBrk="1" latinLnBrk="0" hangingPunct="1">
        <a:lnSpc>
          <a:spcPct val="90000"/>
        </a:lnSpc>
        <a:spcBef>
          <a:spcPts val="457"/>
        </a:spcBef>
        <a:buFont typeface="Arial" panose="020B0604020202020204" pitchFamily="34" charset="0"/>
        <a:buNone/>
        <a:defRPr sz="1200" kern="1200">
          <a:solidFill>
            <a:schemeClr val="tx1"/>
          </a:solidFill>
          <a:latin typeface="Noto Sans" panose="020B0502040504020204" pitchFamily="34" charset="0"/>
          <a:ea typeface="Noto Sans" panose="020B0502040504020204" pitchFamily="34" charset="0"/>
          <a:cs typeface="+mn-cs"/>
        </a:defRPr>
      </a:lvl1pPr>
      <a:lvl2pPr marL="313424" indent="-104475" algn="l" defTabSz="417899" rtl="0" eaLnBrk="1" latinLnBrk="0" hangingPunct="1">
        <a:lnSpc>
          <a:spcPct val="90000"/>
        </a:lnSpc>
        <a:spcBef>
          <a:spcPts val="228"/>
        </a:spcBef>
        <a:buFont typeface="Arial" panose="020B0604020202020204" pitchFamily="34" charset="0"/>
        <a:buChar char="•"/>
        <a:defRPr sz="1097" kern="1200">
          <a:solidFill>
            <a:schemeClr val="tx1"/>
          </a:solidFill>
          <a:latin typeface="+mn-lt"/>
          <a:ea typeface="+mn-ea"/>
          <a:cs typeface="+mn-cs"/>
        </a:defRPr>
      </a:lvl2pPr>
      <a:lvl3pPr marL="522373" indent="-104475" algn="l" defTabSz="417899" rtl="0" eaLnBrk="1" latinLnBrk="0" hangingPunct="1">
        <a:lnSpc>
          <a:spcPct val="90000"/>
        </a:lnSpc>
        <a:spcBef>
          <a:spcPts val="228"/>
        </a:spcBef>
        <a:buFont typeface="Arial" panose="020B0604020202020204" pitchFamily="34" charset="0"/>
        <a:buChar char="•"/>
        <a:defRPr sz="914" kern="1200">
          <a:solidFill>
            <a:schemeClr val="tx1"/>
          </a:solidFill>
          <a:latin typeface="+mn-lt"/>
          <a:ea typeface="+mn-ea"/>
          <a:cs typeface="+mn-cs"/>
        </a:defRPr>
      </a:lvl3pPr>
      <a:lvl4pPr marL="731323"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4pPr>
      <a:lvl5pPr marL="940273"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5pPr>
      <a:lvl6pPr marL="1149222"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6pPr>
      <a:lvl7pPr marL="1358172"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7pPr>
      <a:lvl8pPr marL="1567121"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8pPr>
      <a:lvl9pPr marL="1776071"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9pPr>
    </p:bodyStyle>
    <p:otherStyle>
      <a:defPPr>
        <a:defRPr lang="en-US"/>
      </a:defPPr>
      <a:lvl1pPr marL="0" algn="l" defTabSz="417899" rtl="0" eaLnBrk="1" latinLnBrk="0" hangingPunct="1">
        <a:defRPr sz="823" kern="1200">
          <a:solidFill>
            <a:schemeClr val="tx1"/>
          </a:solidFill>
          <a:latin typeface="+mn-lt"/>
          <a:ea typeface="+mn-ea"/>
          <a:cs typeface="+mn-cs"/>
        </a:defRPr>
      </a:lvl1pPr>
      <a:lvl2pPr marL="208950" algn="l" defTabSz="417899" rtl="0" eaLnBrk="1" latinLnBrk="0" hangingPunct="1">
        <a:defRPr sz="823" kern="1200">
          <a:solidFill>
            <a:schemeClr val="tx1"/>
          </a:solidFill>
          <a:latin typeface="+mn-lt"/>
          <a:ea typeface="+mn-ea"/>
          <a:cs typeface="+mn-cs"/>
        </a:defRPr>
      </a:lvl2pPr>
      <a:lvl3pPr marL="417899" algn="l" defTabSz="417899" rtl="0" eaLnBrk="1" latinLnBrk="0" hangingPunct="1">
        <a:defRPr sz="823" kern="1200">
          <a:solidFill>
            <a:schemeClr val="tx1"/>
          </a:solidFill>
          <a:latin typeface="+mn-lt"/>
          <a:ea typeface="+mn-ea"/>
          <a:cs typeface="+mn-cs"/>
        </a:defRPr>
      </a:lvl3pPr>
      <a:lvl4pPr marL="626849" algn="l" defTabSz="417899" rtl="0" eaLnBrk="1" latinLnBrk="0" hangingPunct="1">
        <a:defRPr sz="823" kern="1200">
          <a:solidFill>
            <a:schemeClr val="tx1"/>
          </a:solidFill>
          <a:latin typeface="+mn-lt"/>
          <a:ea typeface="+mn-ea"/>
          <a:cs typeface="+mn-cs"/>
        </a:defRPr>
      </a:lvl4pPr>
      <a:lvl5pPr marL="835798" algn="l" defTabSz="417899" rtl="0" eaLnBrk="1" latinLnBrk="0" hangingPunct="1">
        <a:defRPr sz="823" kern="1200">
          <a:solidFill>
            <a:schemeClr val="tx1"/>
          </a:solidFill>
          <a:latin typeface="+mn-lt"/>
          <a:ea typeface="+mn-ea"/>
          <a:cs typeface="+mn-cs"/>
        </a:defRPr>
      </a:lvl5pPr>
      <a:lvl6pPr marL="1044747" algn="l" defTabSz="417899" rtl="0" eaLnBrk="1" latinLnBrk="0" hangingPunct="1">
        <a:defRPr sz="823" kern="1200">
          <a:solidFill>
            <a:schemeClr val="tx1"/>
          </a:solidFill>
          <a:latin typeface="+mn-lt"/>
          <a:ea typeface="+mn-ea"/>
          <a:cs typeface="+mn-cs"/>
        </a:defRPr>
      </a:lvl6pPr>
      <a:lvl7pPr marL="1253696" algn="l" defTabSz="417899" rtl="0" eaLnBrk="1" latinLnBrk="0" hangingPunct="1">
        <a:defRPr sz="823" kern="1200">
          <a:solidFill>
            <a:schemeClr val="tx1"/>
          </a:solidFill>
          <a:latin typeface="+mn-lt"/>
          <a:ea typeface="+mn-ea"/>
          <a:cs typeface="+mn-cs"/>
        </a:defRPr>
      </a:lvl7pPr>
      <a:lvl8pPr marL="1462646" algn="l" defTabSz="417899" rtl="0" eaLnBrk="1" latinLnBrk="0" hangingPunct="1">
        <a:defRPr sz="823" kern="1200">
          <a:solidFill>
            <a:schemeClr val="tx1"/>
          </a:solidFill>
          <a:latin typeface="+mn-lt"/>
          <a:ea typeface="+mn-ea"/>
          <a:cs typeface="+mn-cs"/>
        </a:defRPr>
      </a:lvl8pPr>
      <a:lvl9pPr marL="1671596" algn="l" defTabSz="417899" rtl="0" eaLnBrk="1" latinLnBrk="0" hangingPunct="1">
        <a:defRPr sz="8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2796" b="12796"/>
          <a:stretch>
            <a:fillRect/>
          </a:stretch>
        </p:blipFill>
        <p:spPr/>
      </p:pic>
      <p:sp>
        <p:nvSpPr>
          <p:cNvPr id="2" name="Title 1"/>
          <p:cNvSpPr>
            <a:spLocks noGrp="1"/>
          </p:cNvSpPr>
          <p:nvPr>
            <p:ph type="title"/>
          </p:nvPr>
        </p:nvSpPr>
        <p:spPr/>
        <p:txBody>
          <a:bodyPr/>
          <a:lstStyle/>
          <a:p>
            <a:r>
              <a:rPr lang="en-US" dirty="0" smtClean="0"/>
              <a:t>Raising the bar(s)</a:t>
            </a:r>
            <a:endParaRPr lang="en-US" dirty="0"/>
          </a:p>
        </p:txBody>
      </p:sp>
      <p:sp>
        <p:nvSpPr>
          <p:cNvPr id="4" name="Text Placeholder 3"/>
          <p:cNvSpPr>
            <a:spLocks noGrp="1"/>
          </p:cNvSpPr>
          <p:nvPr>
            <p:ph type="body" sz="quarter" idx="14"/>
          </p:nvPr>
        </p:nvSpPr>
        <p:spPr>
          <a:xfrm>
            <a:off x="3429580" y="1113367"/>
            <a:ext cx="3319563" cy="2347383"/>
          </a:xfrm>
        </p:spPr>
        <p:txBody>
          <a:bodyPr>
            <a:normAutofit/>
          </a:bodyPr>
          <a:lstStyle/>
          <a:p>
            <a:r>
              <a:rPr lang="en-US" b="1" dirty="0" smtClean="0"/>
              <a:t>The COSMOS C700M</a:t>
            </a:r>
          </a:p>
          <a:p>
            <a:endParaRPr lang="en-US" b="1" dirty="0" smtClean="0"/>
          </a:p>
          <a:p>
            <a:r>
              <a:rPr lang="en-US" dirty="0" smtClean="0"/>
              <a:t>The </a:t>
            </a:r>
            <a:r>
              <a:rPr lang="en-US" dirty="0"/>
              <a:t>COSMOS series is known for pushing the limits of Cooler Master’s case technology. The freedom in layout organization and the support for </a:t>
            </a:r>
            <a:r>
              <a:rPr lang="en-US" dirty="0" smtClean="0"/>
              <a:t>unique graphics </a:t>
            </a:r>
            <a:r>
              <a:rPr lang="en-US" dirty="0"/>
              <a:t>card mounting make custom building accessible as soon as the COSMOS C700M is unboxed. </a:t>
            </a:r>
            <a:endParaRPr lang="en-US" dirty="0" smtClean="0"/>
          </a:p>
          <a:p>
            <a:endParaRPr lang="en-US" dirty="0"/>
          </a:p>
          <a:p>
            <a:r>
              <a:rPr lang="en-US" dirty="0" smtClean="0"/>
              <a:t>The </a:t>
            </a:r>
            <a:r>
              <a:rPr lang="en-US" dirty="0"/>
              <a:t>idea is to inspire growth in builders across all levels—since the chassis is only as complex as builders need it to be, there will always be room to creatively experiment. If </a:t>
            </a:r>
            <a:r>
              <a:rPr lang="en-US" dirty="0" err="1"/>
              <a:t>modders</a:t>
            </a:r>
            <a:r>
              <a:rPr lang="en-US" dirty="0"/>
              <a:t> decide to take customization even further, the COSMOS frame allows for sandbox-level </a:t>
            </a:r>
            <a:r>
              <a:rPr lang="en-US" dirty="0" smtClean="0"/>
              <a:t>versatility. </a:t>
            </a:r>
            <a:r>
              <a:rPr lang="en-US" dirty="0"/>
              <a:t>The COSMOS C700M keeps Raising the Bar(s) on custom PC’s by inspiring builders to escape from the “standard” layout.</a:t>
            </a:r>
          </a:p>
        </p:txBody>
      </p:sp>
      <p:sp>
        <p:nvSpPr>
          <p:cNvPr id="5" name="Text Placeholder 4"/>
          <p:cNvSpPr>
            <a:spLocks noGrp="1"/>
          </p:cNvSpPr>
          <p:nvPr>
            <p:ph type="body" sz="quarter" idx="19"/>
          </p:nvPr>
        </p:nvSpPr>
        <p:spPr>
          <a:xfrm>
            <a:off x="101600" y="3950547"/>
            <a:ext cx="3165382" cy="5617388"/>
          </a:xfrm>
        </p:spPr>
        <p:txBody>
          <a:bodyPr>
            <a:normAutofit/>
          </a:bodyPr>
          <a:lstStyle/>
          <a:p>
            <a:r>
              <a:rPr lang="en-US" sz="800" b="1" dirty="0"/>
              <a:t>Highly Versatile Layout</a:t>
            </a:r>
            <a:r>
              <a:rPr lang="en-US" sz="800" dirty="0" smtClean="0"/>
              <a:t> </a:t>
            </a:r>
            <a:r>
              <a:rPr lang="en-US" sz="800" dirty="0"/>
              <a:t>– The unique frame design supports a conventional, chimney, inverse layout, or a fully customized layout. The motherboard tray is also removable for installation outside of the chassis.</a:t>
            </a:r>
          </a:p>
          <a:p>
            <a:endParaRPr lang="en-US" sz="800" b="1" dirty="0" smtClean="0"/>
          </a:p>
          <a:p>
            <a:r>
              <a:rPr lang="en-US" sz="800" b="1" dirty="0"/>
              <a:t>Graphics Card </a:t>
            </a:r>
            <a:r>
              <a:rPr lang="en-US" sz="800" b="1" dirty="0" smtClean="0"/>
              <a:t>Mounting Flexibility</a:t>
            </a:r>
            <a:r>
              <a:rPr lang="en-US" sz="800" dirty="0" smtClean="0"/>
              <a:t> </a:t>
            </a:r>
            <a:r>
              <a:rPr lang="en-US" sz="800" dirty="0"/>
              <a:t>– The graphics card bracket can be mounted vertically or horizontally on either the PSU midplate or on the M. Port. The bracket can also be rotated from 0 to 90 degrees</a:t>
            </a:r>
            <a:r>
              <a:rPr lang="en-US" sz="800" dirty="0" smtClean="0"/>
              <a:t>.</a:t>
            </a:r>
          </a:p>
          <a:p>
            <a:endParaRPr lang="en-US" sz="800" b="1" dirty="0"/>
          </a:p>
          <a:p>
            <a:r>
              <a:rPr lang="en-US" altLang="zh-TW" sz="800" b="1" dirty="0" smtClean="0"/>
              <a:t>Included </a:t>
            </a:r>
            <a:r>
              <a:rPr lang="en-US" altLang="zh-TW" sz="800" b="1" dirty="0" err="1" smtClean="0"/>
              <a:t>PCIe</a:t>
            </a:r>
            <a:r>
              <a:rPr lang="en-US" altLang="zh-TW" sz="800" b="1" dirty="0" smtClean="0"/>
              <a:t> 4.0 Riser Cable –</a:t>
            </a:r>
            <a:r>
              <a:rPr lang="en-US" sz="800" b="1" dirty="0" smtClean="0"/>
              <a:t> </a:t>
            </a:r>
            <a:r>
              <a:rPr lang="en-US" sz="800" dirty="0" smtClean="0"/>
              <a:t>A 400mm </a:t>
            </a:r>
            <a:r>
              <a:rPr lang="en-US" sz="800" dirty="0" err="1" smtClean="0"/>
              <a:t>PCIe</a:t>
            </a:r>
            <a:r>
              <a:rPr lang="en-US" sz="800" dirty="0" smtClean="0"/>
              <a:t> 4.0 riser cable is included for superior data transmission speeds and the convenience of being able to connect a vertically mounted graphics card to the motherboard.</a:t>
            </a:r>
            <a:endParaRPr lang="en-US" sz="800" dirty="0"/>
          </a:p>
          <a:p>
            <a:endParaRPr lang="en-US" sz="800" b="1" dirty="0" smtClean="0"/>
          </a:p>
          <a:p>
            <a:r>
              <a:rPr lang="en-US" sz="800" b="1" dirty="0" smtClean="0"/>
              <a:t>ARGB </a:t>
            </a:r>
            <a:r>
              <a:rPr lang="en-US" sz="800" b="1" dirty="0"/>
              <a:t>Lighting</a:t>
            </a:r>
            <a:r>
              <a:rPr lang="en-US" sz="800" dirty="0"/>
              <a:t> – Two parallel strips of addressable RGB lighting run continuously from the top panel to the front panel, with ambient ARGB lighting on the bottom that reflects against the aluminum bars</a:t>
            </a:r>
            <a:r>
              <a:rPr lang="en-US" sz="800" dirty="0" smtClean="0"/>
              <a:t>.</a:t>
            </a:r>
          </a:p>
          <a:p>
            <a:endParaRPr lang="en-US" sz="800" b="1" dirty="0" smtClean="0"/>
          </a:p>
          <a:p>
            <a:r>
              <a:rPr lang="en-US" sz="800" b="1" dirty="0" smtClean="0"/>
              <a:t>Extensive </a:t>
            </a:r>
            <a:r>
              <a:rPr lang="en-US" sz="800" b="1" dirty="0"/>
              <a:t>Cable Cover System</a:t>
            </a:r>
            <a:r>
              <a:rPr lang="en-US" sz="800" dirty="0"/>
              <a:t> – The 3 included covers can be placed on either the M. </a:t>
            </a:r>
            <a:r>
              <a:rPr lang="en-US" sz="800" dirty="0" smtClean="0"/>
              <a:t>Port </a:t>
            </a:r>
            <a:r>
              <a:rPr lang="en-US" sz="800" dirty="0"/>
              <a:t>or on the mid-plate, with the ability to mount SSD storage or a </a:t>
            </a:r>
            <a:r>
              <a:rPr lang="en-US" sz="800" dirty="0" smtClean="0"/>
              <a:t>reservoir.</a:t>
            </a:r>
            <a:endParaRPr lang="en-US" sz="800" dirty="0"/>
          </a:p>
          <a:p>
            <a:endParaRPr lang="en-US" sz="800" dirty="0"/>
          </a:p>
          <a:p>
            <a:r>
              <a:rPr lang="en-US" sz="800" b="1" dirty="0" smtClean="0"/>
              <a:t>Versatile Liquid </a:t>
            </a:r>
            <a:r>
              <a:rPr lang="en-US" sz="800" b="1" dirty="0"/>
              <a:t>Cooling Support</a:t>
            </a:r>
            <a:r>
              <a:rPr lang="en-US" sz="800" dirty="0"/>
              <a:t> – A flat radiator bracket design offers more </a:t>
            </a:r>
            <a:r>
              <a:rPr lang="en-US" sz="800" dirty="0" smtClean="0"/>
              <a:t>versatility for </a:t>
            </a:r>
            <a:r>
              <a:rPr lang="en-US" sz="800" dirty="0"/>
              <a:t>liquid cooling with the ability to be mounted on the top, front, or bottom of the frame. The two included brackets can each support a 420mm radiator, with the ability to mount fans and a radiator on either side of the bracket</a:t>
            </a:r>
            <a:r>
              <a:rPr lang="en-US" sz="800" dirty="0" smtClean="0"/>
              <a:t>.</a:t>
            </a:r>
          </a:p>
          <a:p>
            <a:endParaRPr lang="en-US" sz="800" dirty="0"/>
          </a:p>
          <a:p>
            <a:r>
              <a:rPr lang="en-US" sz="800" b="1" dirty="0"/>
              <a:t>Aluminum Panels &amp; Handles</a:t>
            </a:r>
            <a:r>
              <a:rPr lang="en-US" sz="800" dirty="0"/>
              <a:t> – Brushed aluminum spans the top panel and front panel, with cast aluminum handles (and feet) that provide protection &amp; support for carrying the </a:t>
            </a:r>
            <a:r>
              <a:rPr lang="en-US" sz="800" dirty="0" smtClean="0"/>
              <a:t>case.</a:t>
            </a:r>
          </a:p>
          <a:p>
            <a:endParaRPr lang="en-US" sz="800" dirty="0"/>
          </a:p>
          <a:p>
            <a:r>
              <a:rPr lang="en-US" sz="800" b="1" dirty="0"/>
              <a:t>Curved Tempered Glass Side Panel</a:t>
            </a:r>
            <a:r>
              <a:rPr lang="en-US" sz="800" dirty="0"/>
              <a:t> – A panoramic tempered glass side panel, with two curved edges, offer a wide view of the system </a:t>
            </a:r>
            <a:r>
              <a:rPr lang="en-US" sz="800" dirty="0" smtClean="0"/>
              <a:t>build.</a:t>
            </a:r>
          </a:p>
          <a:p>
            <a:endParaRPr lang="en-US" sz="800" dirty="0"/>
          </a:p>
          <a:p>
            <a:r>
              <a:rPr lang="en-US" sz="800" b="1" dirty="0"/>
              <a:t>Rich Connectivity</a:t>
            </a:r>
            <a:r>
              <a:rPr lang="en-US" sz="800" dirty="0"/>
              <a:t> – The advanced I/O panel comes with a 4-Pole headset jack, USB 3.1 (Gen 2) Type-C port, four additional USB 3.0 ports, PWM fan speed button, and an addressable RGB control button. </a:t>
            </a:r>
          </a:p>
        </p:txBody>
      </p:sp>
      <p:sp>
        <p:nvSpPr>
          <p:cNvPr id="6" name="Text Placeholder 5"/>
          <p:cNvSpPr>
            <a:spLocks noGrp="1"/>
          </p:cNvSpPr>
          <p:nvPr>
            <p:ph type="body" sz="quarter" idx="22"/>
          </p:nvPr>
        </p:nvSpPr>
        <p:spPr/>
        <p:txBody>
          <a:bodyPr/>
          <a:lstStyle/>
          <a:p>
            <a:r>
              <a:rPr lang="en-US" b="0" dirty="0" smtClean="0"/>
              <a:t>Cosmos </a:t>
            </a:r>
            <a:r>
              <a:rPr lang="en-US" dirty="0" smtClean="0"/>
              <a:t>c700m</a:t>
            </a:r>
            <a:endParaRPr lang="en-US" dirty="0"/>
          </a:p>
        </p:txBody>
      </p:sp>
      <p:sp>
        <p:nvSpPr>
          <p:cNvPr id="8" name="Text Placeholder 7"/>
          <p:cNvSpPr>
            <a:spLocks noGrp="1"/>
          </p:cNvSpPr>
          <p:nvPr>
            <p:ph type="body" sz="quarter" idx="24"/>
          </p:nvPr>
        </p:nvSpPr>
        <p:spPr/>
        <p:txBody>
          <a:bodyPr/>
          <a:lstStyle/>
          <a:p>
            <a:r>
              <a:rPr lang="en-US" dirty="0" smtClean="0"/>
              <a:t>Product </a:t>
            </a:r>
            <a:r>
              <a:rPr lang="en-US" dirty="0"/>
              <a:t>#</a:t>
            </a:r>
            <a:r>
              <a:rPr lang="en-US" dirty="0" smtClean="0"/>
              <a:t>MCC-C700M-MG5N-S00 </a:t>
            </a:r>
            <a:endParaRPr lang="en-US" dirty="0"/>
          </a:p>
        </p:txBody>
      </p:sp>
      <p:pic>
        <p:nvPicPr>
          <p:cNvPr id="16" name="Picture Placeholder 14"/>
          <p:cNvPicPr>
            <a:picLocks noChangeAspect="1"/>
          </p:cNvPicPr>
          <p:nvPr/>
        </p:nvPicPr>
        <p:blipFill rotWithShape="1">
          <a:blip r:embed="rId3" cstate="print">
            <a:extLst>
              <a:ext uri="{28A0092B-C50C-407E-A947-70E740481C1C}">
                <a14:useLocalDpi xmlns:a14="http://schemas.microsoft.com/office/drawing/2010/main" val="0"/>
              </a:ext>
            </a:extLst>
          </a:blip>
          <a:srcRect l="14403" t="15819" r="12530" b="15732"/>
          <a:stretch/>
        </p:blipFill>
        <p:spPr>
          <a:xfrm>
            <a:off x="83127" y="3158837"/>
            <a:ext cx="648393" cy="52370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792100697"/>
              </p:ext>
            </p:extLst>
          </p:nvPr>
        </p:nvGraphicFramePr>
        <p:xfrm>
          <a:off x="3429580" y="3635047"/>
          <a:ext cx="3365503" cy="5335073"/>
        </p:xfrm>
        <a:graphic>
          <a:graphicData uri="http://schemas.openxmlformats.org/drawingml/2006/table">
            <a:tbl>
              <a:tblPr firstRow="1" bandRow="1">
                <a:tableStyleId>{073A0DAA-6AF3-43AB-8588-CEC1D06C72B9}</a:tableStyleId>
              </a:tblPr>
              <a:tblGrid>
                <a:gridCol w="826516">
                  <a:extLst>
                    <a:ext uri="{9D8B030D-6E8A-4147-A177-3AD203B41FA5}">
                      <a16:colId xmlns:a16="http://schemas.microsoft.com/office/drawing/2014/main" xmlns="" val="20000"/>
                    </a:ext>
                  </a:extLst>
                </a:gridCol>
                <a:gridCol w="935462">
                  <a:extLst>
                    <a:ext uri="{9D8B030D-6E8A-4147-A177-3AD203B41FA5}">
                      <a16:colId xmlns:a16="http://schemas.microsoft.com/office/drawing/2014/main" xmlns="" val="20001"/>
                    </a:ext>
                  </a:extLst>
                </a:gridCol>
                <a:gridCol w="1603525">
                  <a:extLst>
                    <a:ext uri="{9D8B030D-6E8A-4147-A177-3AD203B41FA5}">
                      <a16:colId xmlns:a16="http://schemas.microsoft.com/office/drawing/2014/main" xmlns="" val="20002"/>
                    </a:ext>
                  </a:extLst>
                </a:gridCol>
              </a:tblGrid>
              <a:tr h="191282">
                <a:tc gridSpan="2">
                  <a:txBody>
                    <a:bodyPr/>
                    <a:lstStyle/>
                    <a:p>
                      <a:pPr>
                        <a:lnSpc>
                          <a:spcPct val="100000"/>
                        </a:lnSpc>
                        <a:spcAft>
                          <a:spcPts val="0"/>
                        </a:spcAft>
                      </a:pPr>
                      <a:r>
                        <a:rPr lang="en-US" sz="700" kern="0" dirty="0">
                          <a:effectLst/>
                          <a:latin typeface="+mn-lt"/>
                        </a:rPr>
                        <a:t>Product Name</a:t>
                      </a:r>
                      <a:r>
                        <a:rPr lang="en-US" sz="700" kern="100" dirty="0">
                          <a:effectLst/>
                          <a:latin typeface="+mn-lt"/>
                        </a:rPr>
                        <a:t> </a:t>
                      </a:r>
                      <a:endParaRPr lang="zh-TW" sz="700" b="0" kern="100" dirty="0">
                        <a:effectLst/>
                        <a:latin typeface="+mn-lt"/>
                        <a:ea typeface="新細明體"/>
                        <a:cs typeface="Verdana" panose="020B0604030504040204" pitchFamily="34" charset="0"/>
                      </a:endParaRPr>
                    </a:p>
                  </a:txBody>
                  <a:tcPr marL="45958" marR="45958" marT="0" marB="0" anchor="ctr"/>
                </a:tc>
                <a:tc hMerge="1">
                  <a:txBody>
                    <a:bodyPr/>
                    <a:lstStyle/>
                    <a:p>
                      <a:endParaRPr lang="zh-TW" altLang="en-US" sz="700" b="0" dirty="0">
                        <a:latin typeface="Verdana" panose="020B0604030504040204" pitchFamily="34" charset="0"/>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altLang="zh-TW" sz="700" b="1" kern="100" dirty="0" smtClean="0">
                          <a:solidFill>
                            <a:schemeClr val="bg1">
                              <a:lumMod val="60000"/>
                              <a:lumOff val="40000"/>
                            </a:schemeClr>
                          </a:solidFill>
                          <a:effectLst/>
                          <a:latin typeface="+mn-lt"/>
                          <a:ea typeface="新細明體"/>
                          <a:cs typeface="Verdana" panose="020B0604030504040204" pitchFamily="34" charset="0"/>
                        </a:rPr>
                        <a:t>COSMOS C700M</a:t>
                      </a:r>
                      <a:endParaRPr lang="zh-TW" sz="700" b="1" kern="100" dirty="0">
                        <a:solidFill>
                          <a:schemeClr val="bg1">
                            <a:lumMod val="60000"/>
                            <a:lumOff val="40000"/>
                          </a:schemeClr>
                        </a:solidFill>
                        <a:effectLst/>
                        <a:latin typeface="+mn-lt"/>
                        <a:ea typeface="新細明體"/>
                        <a:cs typeface="Verdana" panose="020B0604030504040204" pitchFamily="34" charset="0"/>
                      </a:endParaRPr>
                    </a:p>
                  </a:txBody>
                  <a:tcPr marL="45958" marR="45958" marT="0" marB="0" anchor="ctr"/>
                </a:tc>
                <a:extLst>
                  <a:ext uri="{0D108BD9-81ED-4DB2-BD59-A6C34878D82A}">
                    <a16:rowId xmlns:a16="http://schemas.microsoft.com/office/drawing/2014/main" xmlns="" val="10000"/>
                  </a:ext>
                </a:extLst>
              </a:tr>
              <a:tr h="127521">
                <a:tc gridSpan="2">
                  <a:txBody>
                    <a:bodyPr/>
                    <a:lstStyle/>
                    <a:p>
                      <a:pPr>
                        <a:lnSpc>
                          <a:spcPct val="100000"/>
                        </a:lnSpc>
                        <a:spcAft>
                          <a:spcPts val="0"/>
                        </a:spcAft>
                      </a:pPr>
                      <a:r>
                        <a:rPr lang="nl-NL" altLang="zh-TW" sz="700" kern="100" dirty="0">
                          <a:effectLst/>
                          <a:latin typeface="+mn-lt"/>
                        </a:rPr>
                        <a:t>Product Number</a:t>
                      </a:r>
                      <a:endParaRPr lang="zh-TW" sz="700" b="0" kern="100" dirty="0">
                        <a:effectLst/>
                        <a:latin typeface="+mn-lt"/>
                        <a:ea typeface="新細明體"/>
                        <a:cs typeface="Verdana" panose="020B0604030504040204" pitchFamily="34" charset="0"/>
                      </a:endParaRPr>
                    </a:p>
                  </a:txBody>
                  <a:tcPr marL="45958" marR="45958" marT="0" marB="0" anchor="ctr"/>
                </a:tc>
                <a:tc hMerge="1">
                  <a:txBody>
                    <a:bodyPr/>
                    <a:lstStyle/>
                    <a:p>
                      <a:endParaRPr lang="nl-NL"/>
                    </a:p>
                  </a:txBody>
                  <a:tcPr/>
                </a:tc>
                <a:tc>
                  <a:txBody>
                    <a:bodyPr/>
                    <a:lstStyle/>
                    <a:p>
                      <a:pPr>
                        <a:lnSpc>
                          <a:spcPct val="100000"/>
                        </a:lnSpc>
                        <a:spcAft>
                          <a:spcPts val="0"/>
                        </a:spcAft>
                      </a:pPr>
                      <a:r>
                        <a:rPr lang="en-US" altLang="zh-TW" sz="700" b="0" kern="100" dirty="0" smtClean="0">
                          <a:solidFill>
                            <a:schemeClr val="tx1"/>
                          </a:solidFill>
                          <a:effectLst/>
                          <a:latin typeface="+mn-lt"/>
                          <a:ea typeface="新細明體"/>
                          <a:cs typeface="Verdana" panose="020B0604030504040204" pitchFamily="34" charset="0"/>
                        </a:rPr>
                        <a:t>MCC-C700M-MG5N-S00</a:t>
                      </a:r>
                      <a:endParaRPr lang="zh-TW" altLang="nl-NL" sz="700" b="0" kern="100" dirty="0">
                        <a:solidFill>
                          <a:schemeClr val="tx1"/>
                        </a:solidFill>
                        <a:effectLst/>
                        <a:latin typeface="+mn-lt"/>
                        <a:ea typeface="新細明體"/>
                        <a:cs typeface="Verdana" panose="020B0604030504040204" pitchFamily="34" charset="0"/>
                      </a:endParaRPr>
                    </a:p>
                  </a:txBody>
                  <a:tcPr marL="45958" marR="45958" marT="0" marB="0" anchor="ctr"/>
                </a:tc>
                <a:extLst>
                  <a:ext uri="{0D108BD9-81ED-4DB2-BD59-A6C34878D82A}">
                    <a16:rowId xmlns:a16="http://schemas.microsoft.com/office/drawing/2014/main" xmlns="" val="10001"/>
                  </a:ext>
                </a:extLst>
              </a:tr>
              <a:tr h="127521">
                <a:tc gridSpan="2">
                  <a:txBody>
                    <a:bodyPr/>
                    <a:lstStyle/>
                    <a:p>
                      <a:pPr>
                        <a:lnSpc>
                          <a:spcPct val="100000"/>
                        </a:lnSpc>
                        <a:spcAft>
                          <a:spcPts val="0"/>
                        </a:spcAft>
                      </a:pPr>
                      <a:r>
                        <a:rPr lang="en-US" sz="700" kern="100" dirty="0">
                          <a:effectLst/>
                          <a:latin typeface="+mn-lt"/>
                        </a:rPr>
                        <a:t>Available Color</a:t>
                      </a:r>
                      <a:endParaRPr lang="zh-TW" sz="700" b="0" kern="100" dirty="0">
                        <a:effectLst/>
                        <a:latin typeface="+mn-lt"/>
                        <a:ea typeface="新細明體"/>
                        <a:cs typeface="Verdana" panose="020B0604030504040204" pitchFamily="34" charset="0"/>
                      </a:endParaRPr>
                    </a:p>
                  </a:txBody>
                  <a:tcPr marL="45958" marR="45958" marT="0" marB="0" anchor="ctr"/>
                </a:tc>
                <a:tc hMerge="1">
                  <a:txBody>
                    <a:bodyPr/>
                    <a:lstStyle/>
                    <a:p>
                      <a:endParaRPr lang="zh-TW" altLang="en-US" sz="700" b="0" dirty="0">
                        <a:latin typeface="Verdana" panose="020B0604030504040204" pitchFamily="34" charset="0"/>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700" b="0" kern="100" dirty="0" smtClean="0">
                          <a:solidFill>
                            <a:schemeClr val="tx1">
                              <a:lumMod val="75000"/>
                            </a:schemeClr>
                          </a:solidFill>
                          <a:effectLst/>
                          <a:latin typeface="+mn-lt"/>
                          <a:ea typeface="新細明體"/>
                          <a:cs typeface="Verdana" panose="020B0604030504040204" pitchFamily="34" charset="0"/>
                        </a:rPr>
                        <a:t>Grey, Silver &amp; Black</a:t>
                      </a:r>
                      <a:endParaRPr lang="zh-TW" sz="700" b="0" kern="100" dirty="0">
                        <a:solidFill>
                          <a:schemeClr val="tx1">
                            <a:lumMod val="75000"/>
                          </a:schemeClr>
                        </a:solidFill>
                        <a:effectLst/>
                        <a:latin typeface="+mn-lt"/>
                        <a:ea typeface="新細明體"/>
                        <a:cs typeface="Verdana" panose="020B0604030504040204" pitchFamily="34" charset="0"/>
                      </a:endParaRPr>
                    </a:p>
                  </a:txBody>
                  <a:tcPr marL="45958" marR="45958" marT="0" marB="0" anchor="ctr"/>
                </a:tc>
                <a:extLst>
                  <a:ext uri="{0D108BD9-81ED-4DB2-BD59-A6C34878D82A}">
                    <a16:rowId xmlns:a16="http://schemas.microsoft.com/office/drawing/2014/main" xmlns="" val="10002"/>
                  </a:ext>
                </a:extLst>
              </a:tr>
              <a:tr h="122475">
                <a:tc rowSpan="2">
                  <a:txBody>
                    <a:bodyPr/>
                    <a:lstStyle/>
                    <a:p>
                      <a:pPr>
                        <a:lnSpc>
                          <a:spcPct val="100000"/>
                        </a:lnSpc>
                        <a:spcAft>
                          <a:spcPts val="0"/>
                        </a:spcAft>
                      </a:pPr>
                      <a:r>
                        <a:rPr lang="en-US" sz="700" kern="100" dirty="0">
                          <a:effectLst/>
                          <a:latin typeface="+mn-lt"/>
                        </a:rPr>
                        <a:t>Materials</a:t>
                      </a: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Body</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r>
                        <a:rPr lang="en-US" sz="700" dirty="0" smtClean="0">
                          <a:latin typeface="+mn-lt"/>
                        </a:rPr>
                        <a:t>Steel</a:t>
                      </a:r>
                      <a:endParaRPr lang="en-US" sz="700" dirty="0">
                        <a:latin typeface="+mn-lt"/>
                      </a:endParaRPr>
                    </a:p>
                  </a:txBody>
                  <a:tcPr marL="45958" marR="45958" marT="0" marB="0" anchor="ctr">
                    <a:solidFill>
                      <a:srgbClr val="D1D1D2"/>
                    </a:solidFill>
                  </a:tcPr>
                </a:tc>
                <a:extLst>
                  <a:ext uri="{0D108BD9-81ED-4DB2-BD59-A6C34878D82A}">
                    <a16:rowId xmlns:a16="http://schemas.microsoft.com/office/drawing/2014/main" xmlns="" val="10003"/>
                  </a:ext>
                </a:extLst>
              </a:tr>
              <a:tr h="139054">
                <a:tc vMerge="1">
                  <a:txBody>
                    <a:bodyPr/>
                    <a:lstStyle/>
                    <a:p>
                      <a:endParaRPr lang="en-US"/>
                    </a:p>
                  </a:txBody>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Side Panel</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r>
                        <a:rPr lang="en-US" sz="700" dirty="0" smtClean="0">
                          <a:latin typeface="+mn-lt"/>
                        </a:rPr>
                        <a:t>Curved Tempered Glass, Steel</a:t>
                      </a:r>
                      <a:endParaRPr lang="en-US" sz="700" dirty="0">
                        <a:latin typeface="+mn-lt"/>
                      </a:endParaRPr>
                    </a:p>
                  </a:txBody>
                  <a:tcPr marL="45958" marR="45958" marT="0" marB="0" anchor="ctr">
                    <a:solidFill>
                      <a:srgbClr val="D1D1D2"/>
                    </a:solidFill>
                  </a:tcPr>
                </a:tc>
                <a:extLst>
                  <a:ext uri="{0D108BD9-81ED-4DB2-BD59-A6C34878D82A}">
                    <a16:rowId xmlns:a16="http://schemas.microsoft.com/office/drawing/2014/main" xmlns="" val="10011"/>
                  </a:ext>
                </a:extLst>
              </a:tr>
              <a:tr h="254227">
                <a:tc gridSpan="2">
                  <a:txBody>
                    <a:bodyPr/>
                    <a:lstStyle/>
                    <a:p>
                      <a:pPr>
                        <a:lnSpc>
                          <a:spcPct val="100000"/>
                        </a:lnSpc>
                        <a:spcAft>
                          <a:spcPts val="0"/>
                        </a:spcAft>
                      </a:pPr>
                      <a:r>
                        <a:rPr lang="en-US" sz="700" kern="100" dirty="0">
                          <a:effectLst/>
                          <a:latin typeface="+mn-lt"/>
                        </a:rPr>
                        <a:t>Dimensions </a:t>
                      </a:r>
                      <a:r>
                        <a:rPr lang="en-US" sz="700" kern="100" dirty="0" smtClean="0">
                          <a:effectLst/>
                          <a:latin typeface="+mn-lt"/>
                        </a:rPr>
                        <a:t>(L x W x H</a:t>
                      </a:r>
                      <a:r>
                        <a:rPr lang="en-US" sz="700" kern="100" dirty="0">
                          <a:effectLst/>
                          <a:latin typeface="+mn-lt"/>
                        </a:rPr>
                        <a:t>) </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650 x 306 x 651mm / 25.6 x 12.0 x 25.6inch</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xmlns="" val="10004"/>
                  </a:ext>
                </a:extLst>
              </a:tr>
              <a:tr h="244948">
                <a:tc gridSpan="2">
                  <a:txBody>
                    <a:bodyPr/>
                    <a:lstStyle/>
                    <a:p>
                      <a:pPr>
                        <a:lnSpc>
                          <a:spcPct val="100000"/>
                        </a:lnSpc>
                        <a:spcAft>
                          <a:spcPts val="0"/>
                        </a:spcAft>
                      </a:pPr>
                      <a:r>
                        <a:rPr lang="en-US" sz="700" kern="100" dirty="0">
                          <a:effectLst/>
                          <a:latin typeface="+mn-lt"/>
                        </a:rPr>
                        <a:t>Motherboard Support</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sz="700" b="0" dirty="0">
                        <a:latin typeface="Verdana" panose="020B0604030504040204" pitchFamily="34" charset="0"/>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Mini-ITX, Micro-ATX, ATX,  E-ATX (support up to 12" x 10.7")</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xmlns="" val="10005"/>
                  </a:ext>
                </a:extLst>
              </a:tr>
              <a:tr h="127521">
                <a:tc gridSpan="2">
                  <a:txBody>
                    <a:bodyPr/>
                    <a:lstStyle/>
                    <a:p>
                      <a:pPr>
                        <a:lnSpc>
                          <a:spcPct val="100000"/>
                        </a:lnSpc>
                        <a:spcAft>
                          <a:spcPts val="0"/>
                        </a:spcAft>
                      </a:pPr>
                      <a:r>
                        <a:rPr lang="en-US" sz="700" kern="100" dirty="0">
                          <a:effectLst/>
                          <a:latin typeface="+mn-lt"/>
                        </a:rPr>
                        <a:t>Expansion Slots</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sz="700" b="0" dirty="0">
                        <a:latin typeface="Verdana" panose="020B0604030504040204" pitchFamily="34" charset="0"/>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8</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xmlns="" val="10006"/>
                  </a:ext>
                </a:extLst>
              </a:tr>
              <a:tr h="127521">
                <a:tc rowSpan="3">
                  <a:txBody>
                    <a:bodyPr/>
                    <a:lstStyle/>
                    <a:p>
                      <a:pPr>
                        <a:lnSpc>
                          <a:spcPct val="100000"/>
                        </a:lnSpc>
                        <a:spcAft>
                          <a:spcPts val="0"/>
                        </a:spcAft>
                      </a:pPr>
                      <a:r>
                        <a:rPr lang="en-US" sz="700" kern="100" dirty="0">
                          <a:effectLst/>
                          <a:latin typeface="+mn-lt"/>
                        </a:rPr>
                        <a:t>Drive Bays</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sz="700" kern="100" dirty="0">
                          <a:effectLst/>
                          <a:latin typeface="+mn-lt"/>
                        </a:rPr>
                        <a:t>5.25"</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1</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xmlns="" val="10007"/>
                  </a:ext>
                </a:extLst>
              </a:tr>
              <a:tr h="127521">
                <a:tc vMerge="1">
                  <a:txBody>
                    <a:bodyPr/>
                    <a:lstStyle/>
                    <a:p>
                      <a:endParaRPr lang="zh-TW" altLang="en-US"/>
                    </a:p>
                  </a:txBody>
                  <a:tcPr/>
                </a:tc>
                <a:tc>
                  <a:txBody>
                    <a:bodyPr/>
                    <a:lstStyle/>
                    <a:p>
                      <a:pPr>
                        <a:lnSpc>
                          <a:spcPct val="100000"/>
                        </a:lnSpc>
                        <a:spcAft>
                          <a:spcPts val="0"/>
                        </a:spcAft>
                      </a:pPr>
                      <a:r>
                        <a:rPr lang="en-US" sz="700" kern="100" dirty="0">
                          <a:effectLst/>
                          <a:latin typeface="+mn-lt"/>
                        </a:rPr>
                        <a:t>Combo 3.5" / 2.5"</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4 + 1 (in the accessory box)</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xmlns="" val="10008"/>
                  </a:ext>
                </a:extLst>
              </a:tr>
              <a:tr h="127521">
                <a:tc vMerge="1">
                  <a:txBody>
                    <a:bodyPr/>
                    <a:lstStyle/>
                    <a:p>
                      <a:endParaRPr lang="zh-TW" altLang="en-US"/>
                    </a:p>
                  </a:txBody>
                  <a:tcPr/>
                </a:tc>
                <a:tc>
                  <a:txBody>
                    <a:bodyPr/>
                    <a:lstStyle/>
                    <a:p>
                      <a:pPr>
                        <a:lnSpc>
                          <a:spcPct val="100000"/>
                        </a:lnSpc>
                        <a:spcAft>
                          <a:spcPts val="0"/>
                        </a:spcAft>
                      </a:pPr>
                      <a:r>
                        <a:rPr lang="en-US" sz="700" kern="100" dirty="0">
                          <a:effectLst/>
                          <a:latin typeface="+mn-lt"/>
                        </a:rPr>
                        <a:t>SSD</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4</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xmlns="" val="10009"/>
                  </a:ext>
                </a:extLst>
              </a:tr>
              <a:tr h="127558">
                <a:tc rowSpan="6">
                  <a:txBody>
                    <a:bodyPr/>
                    <a:lstStyle/>
                    <a:p>
                      <a:pPr>
                        <a:lnSpc>
                          <a:spcPct val="100000"/>
                        </a:lnSpc>
                        <a:spcAft>
                          <a:spcPts val="0"/>
                        </a:spcAft>
                      </a:pPr>
                      <a:r>
                        <a:rPr lang="en-US" sz="700" kern="100" dirty="0">
                          <a:effectLst/>
                          <a:latin typeface="+mn-lt"/>
                        </a:rPr>
                        <a:t>I/O </a:t>
                      </a:r>
                      <a:r>
                        <a:rPr lang="en-US" sz="700" kern="100" dirty="0" smtClean="0">
                          <a:effectLst/>
                          <a:latin typeface="+mn-lt"/>
                        </a:rPr>
                        <a:t>Panel</a:t>
                      </a:r>
                      <a:r>
                        <a:rPr lang="en-US" sz="700" kern="100" dirty="0">
                          <a:effectLst/>
                          <a:latin typeface="+mn-lt"/>
                        </a:rPr>
                        <a:t> </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rowSpan="2">
                  <a:txBody>
                    <a:bodyPr/>
                    <a:lstStyle/>
                    <a:p>
                      <a:r>
                        <a:rPr lang="en-US" sz="700" dirty="0" smtClean="0">
                          <a:latin typeface="+mn-lt"/>
                        </a:rPr>
                        <a:t>USB Ports</a:t>
                      </a:r>
                      <a:endParaRPr lang="en-US" sz="700" dirty="0">
                        <a:latin typeface="+mn-lt"/>
                      </a:endParaRPr>
                    </a:p>
                  </a:txBody>
                  <a:tcPr marL="45958" marR="45958" marT="0" marB="0" anchor="ctr">
                    <a:solidFill>
                      <a:srgbClr val="EAEAEA"/>
                    </a:solidFill>
                  </a:tcPr>
                </a:tc>
                <a:tc>
                  <a:txBody>
                    <a:bodyPr/>
                    <a:lstStyle/>
                    <a:p>
                      <a:r>
                        <a:rPr lang="en-US" sz="700" dirty="0" smtClean="0">
                          <a:latin typeface="+mn-lt"/>
                        </a:rPr>
                        <a:t>USB 3.1 Type-C x 1</a:t>
                      </a:r>
                      <a:endParaRPr lang="en-US" sz="700" dirty="0">
                        <a:latin typeface="+mn-lt"/>
                      </a:endParaRPr>
                    </a:p>
                  </a:txBody>
                  <a:tcPr marL="45958" marR="45958" marT="0" marB="0" anchor="ctr">
                    <a:solidFill>
                      <a:srgbClr val="EAEAEA"/>
                    </a:solidFill>
                  </a:tcPr>
                </a:tc>
                <a:extLst>
                  <a:ext uri="{0D108BD9-81ED-4DB2-BD59-A6C34878D82A}">
                    <a16:rowId xmlns:a16="http://schemas.microsoft.com/office/drawing/2014/main" xmlns="" val="10010"/>
                  </a:ext>
                </a:extLst>
              </a:tr>
              <a:tr h="127469">
                <a:tc vMerge="1">
                  <a:txBody>
                    <a:bodyPr/>
                    <a:lstStyle/>
                    <a:p>
                      <a:endParaRPr lang="en-US"/>
                    </a:p>
                  </a:txBody>
                  <a:tcPr/>
                </a:tc>
                <a:tc vMerge="1">
                  <a:txBody>
                    <a:bodyPr/>
                    <a:lstStyle/>
                    <a:p>
                      <a:endParaRPr lang="en-US" sz="700" dirty="0">
                        <a:latin typeface="+mn-lt"/>
                      </a:endParaRPr>
                    </a:p>
                  </a:txBody>
                  <a:tcPr marL="45958" marR="45958" marT="0" marB="0" anchor="ctr"/>
                </a:tc>
                <a:tc>
                  <a:txBody>
                    <a:bodyPr/>
                    <a:lstStyle/>
                    <a:p>
                      <a:r>
                        <a:rPr lang="en-US" sz="700" dirty="0" smtClean="0">
                          <a:latin typeface="+mn-lt"/>
                        </a:rPr>
                        <a:t>USB 3.0 Type-A x 4</a:t>
                      </a:r>
                      <a:endParaRPr lang="en-US" sz="700" dirty="0">
                        <a:latin typeface="+mn-lt"/>
                      </a:endParaRPr>
                    </a:p>
                  </a:txBody>
                  <a:tcPr marL="45958" marR="45958" marT="0" marB="0" anchor="ctr">
                    <a:solidFill>
                      <a:srgbClr val="EAEAEA"/>
                    </a:solidFill>
                  </a:tcPr>
                </a:tc>
                <a:extLst>
                  <a:ext uri="{0D108BD9-81ED-4DB2-BD59-A6C34878D82A}">
                    <a16:rowId xmlns:a16="http://schemas.microsoft.com/office/drawing/2014/main" xmlns="" val="10013"/>
                  </a:ext>
                </a:extLst>
              </a:tr>
              <a:tr h="127380">
                <a:tc vMerge="1">
                  <a:txBody>
                    <a:bodyPr/>
                    <a:lstStyle/>
                    <a:p>
                      <a:endParaRPr lang="en-US"/>
                    </a:p>
                  </a:txBody>
                  <a:tcPr/>
                </a:tc>
                <a:tc rowSpan="2">
                  <a:txBody>
                    <a:bodyPr/>
                    <a:lstStyle/>
                    <a:p>
                      <a:r>
                        <a:rPr lang="en-US" sz="700" dirty="0" smtClean="0">
                          <a:latin typeface="+mn-lt"/>
                        </a:rPr>
                        <a:t>Audio</a:t>
                      </a:r>
                      <a:endParaRPr lang="en-US" sz="700" dirty="0">
                        <a:latin typeface="+mn-lt"/>
                      </a:endParaRPr>
                    </a:p>
                  </a:txBody>
                  <a:tcPr marL="45958" marR="45958" marT="0" marB="0" anchor="ctr">
                    <a:solidFill>
                      <a:srgbClr val="EAEAEA"/>
                    </a:solidFill>
                  </a:tcPr>
                </a:tc>
                <a:tc>
                  <a:txBody>
                    <a:bodyPr/>
                    <a:lstStyle/>
                    <a:p>
                      <a:r>
                        <a:rPr lang="en-US" sz="700" dirty="0" smtClean="0">
                          <a:solidFill>
                            <a:schemeClr val="accent5">
                              <a:lumMod val="65000"/>
                              <a:lumOff val="35000"/>
                            </a:schemeClr>
                          </a:solidFill>
                          <a:latin typeface="+mn-lt"/>
                        </a:rPr>
                        <a:t>3.5mm Headset</a:t>
                      </a:r>
                      <a:r>
                        <a:rPr lang="en-US" sz="700" baseline="0" dirty="0" smtClean="0">
                          <a:solidFill>
                            <a:schemeClr val="accent5">
                              <a:lumMod val="65000"/>
                              <a:lumOff val="35000"/>
                            </a:schemeClr>
                          </a:solidFill>
                          <a:latin typeface="+mn-lt"/>
                        </a:rPr>
                        <a:t> </a:t>
                      </a:r>
                      <a:r>
                        <a:rPr lang="en-US" sz="700" dirty="0" smtClean="0">
                          <a:solidFill>
                            <a:schemeClr val="accent5">
                              <a:lumMod val="65000"/>
                              <a:lumOff val="35000"/>
                            </a:schemeClr>
                          </a:solidFill>
                          <a:latin typeface="+mn-lt"/>
                        </a:rPr>
                        <a:t>Jack (</a:t>
                      </a:r>
                      <a:r>
                        <a:rPr lang="en-US" sz="700" dirty="0" err="1" smtClean="0">
                          <a:solidFill>
                            <a:schemeClr val="accent5">
                              <a:lumMod val="65000"/>
                              <a:lumOff val="35000"/>
                            </a:schemeClr>
                          </a:solidFill>
                          <a:latin typeface="+mn-lt"/>
                        </a:rPr>
                        <a:t>Audio+Mic</a:t>
                      </a:r>
                      <a:r>
                        <a:rPr lang="en-US" sz="700" dirty="0" smtClean="0">
                          <a:solidFill>
                            <a:schemeClr val="accent5">
                              <a:lumMod val="65000"/>
                              <a:lumOff val="35000"/>
                            </a:schemeClr>
                          </a:solidFill>
                          <a:latin typeface="+mn-lt"/>
                        </a:rPr>
                        <a:t>)</a:t>
                      </a:r>
                      <a:r>
                        <a:rPr lang="en-US" sz="700" baseline="0" dirty="0" smtClean="0">
                          <a:solidFill>
                            <a:schemeClr val="accent5">
                              <a:lumMod val="65000"/>
                              <a:lumOff val="35000"/>
                            </a:schemeClr>
                          </a:solidFill>
                          <a:latin typeface="+mn-lt"/>
                        </a:rPr>
                        <a:t> </a:t>
                      </a:r>
                      <a:r>
                        <a:rPr lang="en-US" sz="700" dirty="0" smtClean="0">
                          <a:solidFill>
                            <a:schemeClr val="accent5">
                              <a:lumMod val="65000"/>
                              <a:lumOff val="35000"/>
                            </a:schemeClr>
                          </a:solidFill>
                          <a:latin typeface="+mn-lt"/>
                        </a:rPr>
                        <a:t>x 1</a:t>
                      </a:r>
                      <a:endParaRPr lang="en-US" sz="700" dirty="0">
                        <a:solidFill>
                          <a:schemeClr val="accent5">
                            <a:lumMod val="65000"/>
                            <a:lumOff val="35000"/>
                          </a:schemeClr>
                        </a:solidFill>
                        <a:latin typeface="+mn-lt"/>
                      </a:endParaRPr>
                    </a:p>
                  </a:txBody>
                  <a:tcPr marL="45958" marR="45958" marT="0" marB="0" anchor="ctr">
                    <a:solidFill>
                      <a:srgbClr val="EAEAEA"/>
                    </a:solidFill>
                  </a:tcPr>
                </a:tc>
                <a:extLst>
                  <a:ext uri="{0D108BD9-81ED-4DB2-BD59-A6C34878D82A}">
                    <a16:rowId xmlns:a16="http://schemas.microsoft.com/office/drawing/2014/main" xmlns="" val="10015"/>
                  </a:ext>
                </a:extLst>
              </a:tr>
              <a:tr h="127291">
                <a:tc vMerge="1">
                  <a:txBody>
                    <a:bodyPr/>
                    <a:lstStyle/>
                    <a:p>
                      <a:endParaRPr lang="en-US"/>
                    </a:p>
                  </a:txBody>
                  <a:tcPr/>
                </a:tc>
                <a:tc vMerge="1">
                  <a:txBody>
                    <a:bodyPr/>
                    <a:lstStyle/>
                    <a:p>
                      <a:endParaRPr lang="en-US" sz="700" dirty="0">
                        <a:latin typeface="+mn-lt"/>
                      </a:endParaRPr>
                    </a:p>
                  </a:txBody>
                  <a:tcPr marL="45958" marR="45958" marT="0" marB="0" anchor="ctr"/>
                </a:tc>
                <a:tc>
                  <a:txBody>
                    <a:bodyPr/>
                    <a:lstStyle/>
                    <a:p>
                      <a:r>
                        <a:rPr lang="it-IT" sz="700" dirty="0" smtClean="0">
                          <a:solidFill>
                            <a:schemeClr val="accent5">
                              <a:lumMod val="65000"/>
                              <a:lumOff val="35000"/>
                            </a:schemeClr>
                          </a:solidFill>
                          <a:latin typeface="+mn-lt"/>
                        </a:rPr>
                        <a:t>3.5mm</a:t>
                      </a:r>
                      <a:r>
                        <a:rPr lang="it-IT" sz="700" baseline="0" dirty="0" smtClean="0">
                          <a:solidFill>
                            <a:schemeClr val="accent5">
                              <a:lumMod val="65000"/>
                              <a:lumOff val="35000"/>
                            </a:schemeClr>
                          </a:solidFill>
                          <a:latin typeface="+mn-lt"/>
                        </a:rPr>
                        <a:t> Mic Jack </a:t>
                      </a:r>
                      <a:r>
                        <a:rPr lang="it-IT" sz="700" dirty="0" smtClean="0">
                          <a:solidFill>
                            <a:schemeClr val="accent5">
                              <a:lumMod val="65000"/>
                              <a:lumOff val="35000"/>
                            </a:schemeClr>
                          </a:solidFill>
                          <a:latin typeface="+mn-lt"/>
                        </a:rPr>
                        <a:t>x 1</a:t>
                      </a:r>
                      <a:endParaRPr lang="en-US" sz="700" dirty="0">
                        <a:solidFill>
                          <a:schemeClr val="accent5">
                            <a:lumMod val="65000"/>
                            <a:lumOff val="35000"/>
                          </a:schemeClr>
                        </a:solidFill>
                        <a:latin typeface="+mn-lt"/>
                      </a:endParaRPr>
                    </a:p>
                  </a:txBody>
                  <a:tcPr marL="45958" marR="45958" marT="0" marB="0" anchor="ctr">
                    <a:solidFill>
                      <a:srgbClr val="EAEAEA"/>
                    </a:solidFill>
                  </a:tcPr>
                </a:tc>
                <a:extLst>
                  <a:ext uri="{0D108BD9-81ED-4DB2-BD59-A6C34878D82A}">
                    <a16:rowId xmlns:a16="http://schemas.microsoft.com/office/drawing/2014/main" xmlns="" val="10016"/>
                  </a:ext>
                </a:extLst>
              </a:tr>
              <a:tr h="127201">
                <a:tc vMerge="1">
                  <a:txBody>
                    <a:bodyPr/>
                    <a:lstStyle/>
                    <a:p>
                      <a:endParaRPr lang="en-US"/>
                    </a:p>
                  </a:txBody>
                  <a:tcPr/>
                </a:tc>
                <a:tc rowSpan="2">
                  <a:txBody>
                    <a:bodyPr/>
                    <a:lstStyle/>
                    <a:p>
                      <a:r>
                        <a:rPr lang="en-US" sz="700" dirty="0" smtClean="0">
                          <a:latin typeface="+mn-lt"/>
                        </a:rPr>
                        <a:t>Fans/Lighting</a:t>
                      </a:r>
                      <a:endParaRPr lang="en-US" sz="700" dirty="0">
                        <a:latin typeface="+mn-lt"/>
                      </a:endParaRPr>
                    </a:p>
                  </a:txBody>
                  <a:tcPr marL="45958" marR="45958" marT="0" marB="0" anchor="ctr">
                    <a:solidFill>
                      <a:srgbClr val="EAEAEA"/>
                    </a:solidFill>
                  </a:tcPr>
                </a:tc>
                <a:tc>
                  <a:txBody>
                    <a:bodyPr/>
                    <a:lstStyle/>
                    <a:p>
                      <a:r>
                        <a:rPr lang="en-US" sz="700" dirty="0" smtClean="0">
                          <a:latin typeface="+mn-lt"/>
                        </a:rPr>
                        <a:t>Fan Speed Control Button</a:t>
                      </a:r>
                      <a:endParaRPr lang="en-US" sz="700" dirty="0">
                        <a:latin typeface="+mn-lt"/>
                      </a:endParaRPr>
                    </a:p>
                  </a:txBody>
                  <a:tcPr marL="45958" marR="45958" marT="0" marB="0" anchor="ctr">
                    <a:solidFill>
                      <a:srgbClr val="EAEAEA"/>
                    </a:solidFill>
                  </a:tcPr>
                </a:tc>
                <a:extLst>
                  <a:ext uri="{0D108BD9-81ED-4DB2-BD59-A6C34878D82A}">
                    <a16:rowId xmlns:a16="http://schemas.microsoft.com/office/drawing/2014/main" xmlns="" val="10018"/>
                  </a:ext>
                </a:extLst>
              </a:tr>
              <a:tr h="160866">
                <a:tc vMerge="1">
                  <a:txBody>
                    <a:bodyPr/>
                    <a:lstStyle/>
                    <a:p>
                      <a:endParaRPr lang="en-US"/>
                    </a:p>
                  </a:txBody>
                  <a:tcPr/>
                </a:tc>
                <a:tc vMerge="1">
                  <a:txBody>
                    <a:bodyPr/>
                    <a:lstStyle/>
                    <a:p>
                      <a:endParaRPr lang="en-US" sz="700" dirty="0">
                        <a:latin typeface="+mn-lt"/>
                      </a:endParaRPr>
                    </a:p>
                  </a:txBody>
                  <a:tcPr marL="45958" marR="45958" marT="0" marB="0" anchor="ctr"/>
                </a:tc>
                <a:tc>
                  <a:txBody>
                    <a:bodyPr/>
                    <a:lstStyle/>
                    <a:p>
                      <a:r>
                        <a:rPr lang="en-US" sz="700" dirty="0" smtClean="0">
                          <a:latin typeface="+mn-lt"/>
                        </a:rPr>
                        <a:t>ARGB Control Button</a:t>
                      </a:r>
                      <a:endParaRPr lang="en-US" sz="700" dirty="0">
                        <a:latin typeface="+mn-lt"/>
                      </a:endParaRPr>
                    </a:p>
                  </a:txBody>
                  <a:tcPr marL="45958" marR="45958" marT="0" marB="0" anchor="ctr">
                    <a:solidFill>
                      <a:srgbClr val="EAEAEA"/>
                    </a:solidFill>
                  </a:tcPr>
                </a:tc>
                <a:extLst>
                  <a:ext uri="{0D108BD9-81ED-4DB2-BD59-A6C34878D82A}">
                    <a16:rowId xmlns:a16="http://schemas.microsoft.com/office/drawing/2014/main" xmlns="" val="10021"/>
                  </a:ext>
                </a:extLst>
              </a:tr>
              <a:tr h="254762">
                <a:tc rowSpan="2">
                  <a:txBody>
                    <a:bodyPr/>
                    <a:lstStyle/>
                    <a:p>
                      <a:pPr>
                        <a:lnSpc>
                          <a:spcPct val="100000"/>
                        </a:lnSpc>
                        <a:spcAft>
                          <a:spcPts val="0"/>
                        </a:spcAft>
                      </a:pPr>
                      <a:r>
                        <a:rPr lang="en-US" sz="700" kern="100" dirty="0">
                          <a:effectLst/>
                          <a:latin typeface="+mn-lt"/>
                        </a:rPr>
                        <a:t>Pre-installed Fan(s)</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Front</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140mm PWM Fan x 3 (Speed: 1200RPM / Connector: 4Pin)</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xmlns="" val="10012"/>
                  </a:ext>
                </a:extLst>
              </a:tr>
              <a:tr h="254762">
                <a:tc vMerge="1">
                  <a:txBody>
                    <a:bodyPr/>
                    <a:lstStyle/>
                    <a:p>
                      <a:endParaRPr lang="en-US"/>
                    </a:p>
                  </a:txBody>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Rear</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140mm PWM Fan x 1 (Speed: 1200RPM / Connector: 4Pin)</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xmlns="" val="10022"/>
                  </a:ext>
                </a:extLst>
              </a:tr>
              <a:tr h="129466">
                <a:tc rowSpan="4">
                  <a:txBody>
                    <a:bodyPr/>
                    <a:lstStyle/>
                    <a:p>
                      <a:pPr>
                        <a:lnSpc>
                          <a:spcPct val="100000"/>
                        </a:lnSpc>
                        <a:spcAft>
                          <a:spcPts val="0"/>
                        </a:spcAft>
                      </a:pPr>
                      <a:r>
                        <a:rPr lang="en-US" sz="700" kern="100" dirty="0">
                          <a:effectLst/>
                          <a:latin typeface="+mn-lt"/>
                        </a:rPr>
                        <a:t>Fan Support</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r>
                        <a:rPr lang="en-US" sz="700" dirty="0" smtClean="0">
                          <a:latin typeface="+mn-lt"/>
                        </a:rPr>
                        <a:t>Top</a:t>
                      </a:r>
                      <a:endParaRPr lang="en-US" sz="700" dirty="0">
                        <a:latin typeface="+mn-lt"/>
                      </a:endParaRPr>
                    </a:p>
                  </a:txBody>
                  <a:tcPr marL="45958" marR="45958" marT="0" marB="0" anchor="ctr">
                    <a:solidFill>
                      <a:srgbClr val="EAEAEA"/>
                    </a:solidFill>
                  </a:tcPr>
                </a:tc>
                <a:tc>
                  <a:txBody>
                    <a:bodyPr/>
                    <a:lstStyle/>
                    <a:p>
                      <a:pPr marL="0" marR="0">
                        <a:spcBef>
                          <a:spcPts val="0"/>
                        </a:spcBef>
                        <a:spcAft>
                          <a:spcPts val="0"/>
                        </a:spcAft>
                      </a:pPr>
                      <a:r>
                        <a:rPr lang="en-US" sz="700" dirty="0">
                          <a:effectLst/>
                          <a:latin typeface="+mn-lt"/>
                          <a:ea typeface="PMingLiU" panose="020B0604020202020204" charset="-120"/>
                        </a:rPr>
                        <a:t>120/140mm fan x 3</a:t>
                      </a:r>
                    </a:p>
                  </a:txBody>
                  <a:tcPr marL="17780" marR="17780" marT="0" marB="0" anchor="ctr">
                    <a:solidFill>
                      <a:srgbClr val="EAEAEA"/>
                    </a:solidFill>
                  </a:tcPr>
                </a:tc>
                <a:extLst>
                  <a:ext uri="{0D108BD9-81ED-4DB2-BD59-A6C34878D82A}">
                    <a16:rowId xmlns:a16="http://schemas.microsoft.com/office/drawing/2014/main" xmlns="" val="10014"/>
                  </a:ext>
                </a:extLst>
              </a:tr>
              <a:tr h="129466">
                <a:tc vMerge="1">
                  <a:txBody>
                    <a:bodyPr/>
                    <a:lstStyle/>
                    <a:p>
                      <a:endParaRPr lang="en-US"/>
                    </a:p>
                  </a:txBody>
                  <a:tcPr/>
                </a:tc>
                <a:tc>
                  <a:txBody>
                    <a:bodyPr/>
                    <a:lstStyle/>
                    <a:p>
                      <a:r>
                        <a:rPr lang="en-US" sz="700" dirty="0" smtClean="0">
                          <a:latin typeface="+mn-lt"/>
                        </a:rPr>
                        <a:t>Front</a:t>
                      </a:r>
                      <a:endParaRPr lang="en-US" sz="700" dirty="0">
                        <a:latin typeface="+mn-lt"/>
                      </a:endParaRPr>
                    </a:p>
                  </a:txBody>
                  <a:tcPr marL="45958" marR="45958" marT="0" marB="0" anchor="ctr">
                    <a:solidFill>
                      <a:srgbClr val="EAEAEA"/>
                    </a:solidFill>
                  </a:tcPr>
                </a:tc>
                <a:tc>
                  <a:txBody>
                    <a:bodyPr/>
                    <a:lstStyle/>
                    <a:p>
                      <a:pPr marL="0" marR="0">
                        <a:spcBef>
                          <a:spcPts val="0"/>
                        </a:spcBef>
                        <a:spcAft>
                          <a:spcPts val="0"/>
                        </a:spcAft>
                      </a:pPr>
                      <a:r>
                        <a:rPr lang="en-US" sz="700" dirty="0">
                          <a:effectLst/>
                          <a:latin typeface="+mn-lt"/>
                          <a:ea typeface="PMingLiU" panose="020B0604020202020204" charset="-120"/>
                        </a:rPr>
                        <a:t>120/140mm fan x 3</a:t>
                      </a:r>
                    </a:p>
                  </a:txBody>
                  <a:tcPr marL="17780" marR="17780" marT="0" marB="0" anchor="ctr">
                    <a:solidFill>
                      <a:srgbClr val="EAEAEA"/>
                    </a:solidFill>
                  </a:tcPr>
                </a:tc>
                <a:extLst>
                  <a:ext uri="{0D108BD9-81ED-4DB2-BD59-A6C34878D82A}">
                    <a16:rowId xmlns:a16="http://schemas.microsoft.com/office/drawing/2014/main" xmlns="" val="10023"/>
                  </a:ext>
                </a:extLst>
              </a:tr>
              <a:tr h="129466">
                <a:tc vMerge="1">
                  <a:txBody>
                    <a:bodyPr/>
                    <a:lstStyle/>
                    <a:p>
                      <a:endParaRPr lang="en-US"/>
                    </a:p>
                  </a:txBody>
                  <a:tcPr/>
                </a:tc>
                <a:tc>
                  <a:txBody>
                    <a:bodyPr/>
                    <a:lstStyle/>
                    <a:p>
                      <a:r>
                        <a:rPr lang="en-US" sz="700" dirty="0" smtClean="0">
                          <a:latin typeface="+mn-lt"/>
                        </a:rPr>
                        <a:t>Rear</a:t>
                      </a:r>
                      <a:endParaRPr lang="en-US" sz="700" dirty="0">
                        <a:latin typeface="+mn-lt"/>
                      </a:endParaRPr>
                    </a:p>
                  </a:txBody>
                  <a:tcPr marL="45958" marR="45958" marT="0" marB="0" anchor="ctr">
                    <a:solidFill>
                      <a:srgbClr val="EAEAEA"/>
                    </a:solidFill>
                  </a:tcPr>
                </a:tc>
                <a:tc>
                  <a:txBody>
                    <a:bodyPr/>
                    <a:lstStyle/>
                    <a:p>
                      <a:pPr marL="0" marR="0">
                        <a:spcBef>
                          <a:spcPts val="0"/>
                        </a:spcBef>
                        <a:spcAft>
                          <a:spcPts val="0"/>
                        </a:spcAft>
                      </a:pPr>
                      <a:r>
                        <a:rPr lang="en-US" sz="700" dirty="0">
                          <a:effectLst/>
                          <a:latin typeface="+mn-lt"/>
                          <a:ea typeface="PMingLiU" panose="020B0604020202020204" charset="-120"/>
                        </a:rPr>
                        <a:t>120/140mm fan x 1</a:t>
                      </a:r>
                    </a:p>
                  </a:txBody>
                  <a:tcPr marL="17780" marR="17780" marT="0" marB="0" anchor="ctr">
                    <a:solidFill>
                      <a:srgbClr val="EAEAEA"/>
                    </a:solidFill>
                  </a:tcPr>
                </a:tc>
                <a:extLst>
                  <a:ext uri="{0D108BD9-81ED-4DB2-BD59-A6C34878D82A}">
                    <a16:rowId xmlns:a16="http://schemas.microsoft.com/office/drawing/2014/main" xmlns="" val="10024"/>
                  </a:ext>
                </a:extLst>
              </a:tr>
              <a:tr h="129466">
                <a:tc vMerge="1">
                  <a:txBody>
                    <a:bodyPr/>
                    <a:lstStyle/>
                    <a:p>
                      <a:endParaRPr lang="en-US"/>
                    </a:p>
                  </a:txBody>
                  <a:tcPr/>
                </a:tc>
                <a:tc>
                  <a:txBody>
                    <a:bodyPr/>
                    <a:lstStyle/>
                    <a:p>
                      <a:r>
                        <a:rPr lang="en-US" sz="700" dirty="0" smtClean="0">
                          <a:latin typeface="+mn-lt"/>
                        </a:rPr>
                        <a:t>Bottom</a:t>
                      </a:r>
                      <a:endParaRPr lang="en-US" sz="700" dirty="0">
                        <a:latin typeface="+mn-lt"/>
                      </a:endParaRPr>
                    </a:p>
                  </a:txBody>
                  <a:tcPr marL="45958" marR="45958" marT="0" marB="0" anchor="ctr">
                    <a:solidFill>
                      <a:srgbClr val="EAEAEA"/>
                    </a:solidFill>
                  </a:tcPr>
                </a:tc>
                <a:tc>
                  <a:txBody>
                    <a:bodyPr/>
                    <a:lstStyle/>
                    <a:p>
                      <a:pPr marL="0" marR="0">
                        <a:spcBef>
                          <a:spcPts val="0"/>
                        </a:spcBef>
                        <a:spcAft>
                          <a:spcPts val="0"/>
                        </a:spcAft>
                      </a:pPr>
                      <a:r>
                        <a:rPr lang="en-US" sz="700" dirty="0" smtClean="0">
                          <a:effectLst/>
                          <a:latin typeface="+mn-lt"/>
                          <a:ea typeface="PMingLiU" panose="020B0604020202020204" charset="-120"/>
                        </a:rPr>
                        <a:t>120/140mm fan x 2 (bracket needed)</a:t>
                      </a:r>
                      <a:endParaRPr lang="en-US" sz="700" dirty="0">
                        <a:effectLst/>
                        <a:latin typeface="+mn-lt"/>
                        <a:ea typeface="PMingLiU" panose="020B0604020202020204" charset="-120"/>
                      </a:endParaRPr>
                    </a:p>
                  </a:txBody>
                  <a:tcPr marL="17780" marR="17780" marT="0" marB="0" anchor="ctr">
                    <a:solidFill>
                      <a:srgbClr val="EAEAEA"/>
                    </a:solidFill>
                  </a:tcPr>
                </a:tc>
                <a:extLst>
                  <a:ext uri="{0D108BD9-81ED-4DB2-BD59-A6C34878D82A}">
                    <a16:rowId xmlns:a16="http://schemas.microsoft.com/office/drawing/2014/main" xmlns="" val="10025"/>
                  </a:ext>
                </a:extLst>
              </a:tr>
              <a:tr h="489896">
                <a:tc rowSpan="4">
                  <a:txBody>
                    <a:bodyPr/>
                    <a:lstStyle/>
                    <a:p>
                      <a:pPr>
                        <a:lnSpc>
                          <a:spcPct val="100000"/>
                        </a:lnSpc>
                        <a:spcAft>
                          <a:spcPts val="0"/>
                        </a:spcAft>
                      </a:pPr>
                      <a:r>
                        <a:rPr lang="en-US" sz="700" kern="100" dirty="0" smtClean="0">
                          <a:effectLst/>
                          <a:latin typeface="+mn-lt"/>
                        </a:rPr>
                        <a:t>Radiator Support</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r>
                        <a:rPr lang="en-US" sz="700" dirty="0" smtClean="0">
                          <a:latin typeface="+mn-lt"/>
                        </a:rPr>
                        <a:t>Top</a:t>
                      </a:r>
                      <a:endParaRPr lang="en-US" sz="700" dirty="0">
                        <a:latin typeface="+mn-lt"/>
                      </a:endParaRPr>
                    </a:p>
                  </a:txBody>
                  <a:tcPr marL="45958" marR="45958" marT="0" marB="0" anchor="ctr">
                    <a:solidFill>
                      <a:srgbClr val="D1D1D2"/>
                    </a:solidFill>
                  </a:tcPr>
                </a:tc>
                <a:tc>
                  <a:txBody>
                    <a:bodyPr/>
                    <a:lstStyle/>
                    <a:p>
                      <a:pPr marL="0" marR="0">
                        <a:spcBef>
                          <a:spcPts val="0"/>
                        </a:spcBef>
                        <a:spcAft>
                          <a:spcPts val="0"/>
                        </a:spcAft>
                      </a:pPr>
                      <a:r>
                        <a:rPr lang="en-US" sz="700" dirty="0">
                          <a:effectLst/>
                          <a:latin typeface="+mn-lt"/>
                          <a:ea typeface="PMingLiU" panose="020B0604020202020204" charset="-120"/>
                        </a:rPr>
                        <a:t>120mm, 140mm, 240mm, 280mm, 360mm, 420mm (remove ODD, maximum thickness clearance 70mm)</a:t>
                      </a:r>
                    </a:p>
                  </a:txBody>
                  <a:tcPr marL="17780" marR="17780" marT="0" marB="0" anchor="ctr">
                    <a:solidFill>
                      <a:srgbClr val="D1D1D2"/>
                    </a:solidFill>
                  </a:tcPr>
                </a:tc>
                <a:extLst>
                  <a:ext uri="{0D108BD9-81ED-4DB2-BD59-A6C34878D82A}">
                    <a16:rowId xmlns:a16="http://schemas.microsoft.com/office/drawing/2014/main" xmlns="" val="10017"/>
                  </a:ext>
                </a:extLst>
              </a:tr>
              <a:tr h="244948">
                <a:tc vMerge="1">
                  <a:txBody>
                    <a:bodyPr/>
                    <a:lstStyle/>
                    <a:p>
                      <a:endParaRPr lang="en-US"/>
                    </a:p>
                  </a:txBody>
                  <a:tcPr/>
                </a:tc>
                <a:tc>
                  <a:txBody>
                    <a:bodyPr/>
                    <a:lstStyle/>
                    <a:p>
                      <a:r>
                        <a:rPr lang="en-US" sz="700" dirty="0" smtClean="0">
                          <a:latin typeface="+mn-lt"/>
                        </a:rPr>
                        <a:t>Front</a:t>
                      </a:r>
                      <a:endParaRPr lang="en-US" sz="700" dirty="0">
                        <a:latin typeface="+mn-lt"/>
                      </a:endParaRPr>
                    </a:p>
                  </a:txBody>
                  <a:tcPr marL="45958" marR="45958" marT="0" marB="0" anchor="ctr">
                    <a:solidFill>
                      <a:srgbClr val="D1D1D2"/>
                    </a:solidFill>
                  </a:tcPr>
                </a:tc>
                <a:tc>
                  <a:txBody>
                    <a:bodyPr/>
                    <a:lstStyle/>
                    <a:p>
                      <a:pPr marL="0" marR="0">
                        <a:spcBef>
                          <a:spcPts val="0"/>
                        </a:spcBef>
                        <a:spcAft>
                          <a:spcPts val="0"/>
                        </a:spcAft>
                      </a:pPr>
                      <a:r>
                        <a:rPr lang="en-US" sz="700" dirty="0">
                          <a:effectLst/>
                          <a:latin typeface="+mn-lt"/>
                          <a:ea typeface="PMingLiU" panose="020B0604020202020204" charset="-120"/>
                        </a:rPr>
                        <a:t>120mm, 140mm, 240mm, 280mm, 360mm, 420mm (remove ODD)</a:t>
                      </a:r>
                    </a:p>
                  </a:txBody>
                  <a:tcPr marL="17780" marR="17780" marT="0" marB="0" anchor="ctr">
                    <a:solidFill>
                      <a:srgbClr val="D1D1D2"/>
                    </a:solidFill>
                  </a:tcPr>
                </a:tc>
                <a:extLst>
                  <a:ext uri="{0D108BD9-81ED-4DB2-BD59-A6C34878D82A}">
                    <a16:rowId xmlns:a16="http://schemas.microsoft.com/office/drawing/2014/main" xmlns="" val="10026"/>
                  </a:ext>
                </a:extLst>
              </a:tr>
              <a:tr h="127521">
                <a:tc vMerge="1">
                  <a:txBody>
                    <a:bodyPr/>
                    <a:lstStyle/>
                    <a:p>
                      <a:endParaRPr lang="en-US"/>
                    </a:p>
                  </a:txBody>
                  <a:tcPr/>
                </a:tc>
                <a:tc>
                  <a:txBody>
                    <a:bodyPr/>
                    <a:lstStyle/>
                    <a:p>
                      <a:r>
                        <a:rPr lang="en-US" sz="700" dirty="0" smtClean="0">
                          <a:latin typeface="+mn-lt"/>
                        </a:rPr>
                        <a:t>Rear</a:t>
                      </a:r>
                      <a:endParaRPr lang="en-US" sz="700" dirty="0">
                        <a:latin typeface="+mn-lt"/>
                      </a:endParaRPr>
                    </a:p>
                  </a:txBody>
                  <a:tcPr marL="45958" marR="45958" marT="0" marB="0" anchor="ctr">
                    <a:solidFill>
                      <a:srgbClr val="D1D1D2"/>
                    </a:solidFill>
                  </a:tcPr>
                </a:tc>
                <a:tc>
                  <a:txBody>
                    <a:bodyPr/>
                    <a:lstStyle/>
                    <a:p>
                      <a:pPr marL="0" marR="0">
                        <a:spcBef>
                          <a:spcPts val="0"/>
                        </a:spcBef>
                        <a:spcAft>
                          <a:spcPts val="0"/>
                        </a:spcAft>
                      </a:pPr>
                      <a:r>
                        <a:rPr lang="en-US" sz="700" dirty="0">
                          <a:effectLst/>
                          <a:latin typeface="+mn-lt"/>
                          <a:ea typeface="PMingLiU" panose="020B0604020202020204" charset="-120"/>
                        </a:rPr>
                        <a:t>120mm, 140mm</a:t>
                      </a:r>
                    </a:p>
                  </a:txBody>
                  <a:tcPr marL="17780" marR="17780" marT="0" marB="0" anchor="ctr">
                    <a:solidFill>
                      <a:srgbClr val="D1D1D2"/>
                    </a:solidFill>
                  </a:tcPr>
                </a:tc>
                <a:extLst>
                  <a:ext uri="{0D108BD9-81ED-4DB2-BD59-A6C34878D82A}">
                    <a16:rowId xmlns:a16="http://schemas.microsoft.com/office/drawing/2014/main" xmlns="" val="10027"/>
                  </a:ext>
                </a:extLst>
              </a:tr>
              <a:tr h="127521">
                <a:tc vMerge="1">
                  <a:txBody>
                    <a:bodyPr/>
                    <a:lstStyle/>
                    <a:p>
                      <a:endParaRPr lang="en-US"/>
                    </a:p>
                  </a:txBody>
                  <a:tcPr/>
                </a:tc>
                <a:tc>
                  <a:txBody>
                    <a:bodyPr/>
                    <a:lstStyle/>
                    <a:p>
                      <a:r>
                        <a:rPr lang="en-US" sz="700" dirty="0" smtClean="0">
                          <a:latin typeface="+mn-lt"/>
                        </a:rPr>
                        <a:t>Bottom</a:t>
                      </a:r>
                      <a:endParaRPr lang="en-US" sz="700" dirty="0">
                        <a:latin typeface="+mn-lt"/>
                      </a:endParaRPr>
                    </a:p>
                  </a:txBody>
                  <a:tcPr marL="45958" marR="45958" marT="0" marB="0" anchor="ctr">
                    <a:solidFill>
                      <a:srgbClr val="D1D1D2"/>
                    </a:solidFill>
                  </a:tcPr>
                </a:tc>
                <a:tc>
                  <a:txBody>
                    <a:bodyPr/>
                    <a:lstStyle/>
                    <a:p>
                      <a:pPr marL="0" marR="0">
                        <a:spcBef>
                          <a:spcPts val="0"/>
                        </a:spcBef>
                        <a:spcAft>
                          <a:spcPts val="0"/>
                        </a:spcAft>
                      </a:pPr>
                      <a:r>
                        <a:rPr lang="en-US" sz="700" dirty="0">
                          <a:effectLst/>
                          <a:latin typeface="+mn-lt"/>
                          <a:ea typeface="PMingLiU" panose="020B0604020202020204" charset="-120"/>
                        </a:rPr>
                        <a:t>120mm, 140mm, 240mm</a:t>
                      </a:r>
                    </a:p>
                  </a:txBody>
                  <a:tcPr marL="17780" marR="17780" marT="0" marB="0" anchor="ctr">
                    <a:solidFill>
                      <a:srgbClr val="D1D1D2"/>
                    </a:solidFill>
                  </a:tcPr>
                </a:tc>
                <a:extLst>
                  <a:ext uri="{0D108BD9-81ED-4DB2-BD59-A6C34878D82A}">
                    <a16:rowId xmlns:a16="http://schemas.microsoft.com/office/drawing/2014/main" xmlns="" val="10028"/>
                  </a:ext>
                </a:extLst>
              </a:tr>
              <a:tr h="189851">
                <a:tc rowSpan="2">
                  <a:txBody>
                    <a:bodyPr/>
                    <a:lstStyle/>
                    <a:p>
                      <a:pPr>
                        <a:lnSpc>
                          <a:spcPct val="100000"/>
                        </a:lnSpc>
                        <a:spcAft>
                          <a:spcPts val="0"/>
                        </a:spcAft>
                      </a:pPr>
                      <a:r>
                        <a:rPr lang="en-US" sz="700" kern="100" dirty="0">
                          <a:effectLst/>
                          <a:latin typeface="+mn-lt"/>
                        </a:rPr>
                        <a:t>Clearances</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700" kern="100" dirty="0">
                          <a:effectLst/>
                          <a:latin typeface="+mn-lt"/>
                        </a:rPr>
                        <a:t>CPU Cooler</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198mm</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xmlns="" val="10019"/>
                  </a:ext>
                </a:extLst>
              </a:tr>
              <a:tr h="236833">
                <a:tc vMerge="1">
                  <a:txBody>
                    <a:bodyPr/>
                    <a:lstStyle/>
                    <a:p>
                      <a:endParaRPr lang="zh-TW" altLang="en-US"/>
                    </a:p>
                  </a:txBody>
                  <a:tcPr/>
                </a:tc>
                <a:tc>
                  <a:txBody>
                    <a:bodyPr/>
                    <a:lstStyle/>
                    <a:p>
                      <a:pPr algn="just">
                        <a:lnSpc>
                          <a:spcPct val="100000"/>
                        </a:lnSpc>
                        <a:spcAft>
                          <a:spcPts val="0"/>
                        </a:spcAft>
                      </a:pPr>
                      <a:r>
                        <a:rPr lang="en-US" sz="700" kern="100" dirty="0" smtClean="0">
                          <a:effectLst/>
                          <a:latin typeface="+mn-lt"/>
                        </a:rPr>
                        <a:t>Graphics Card</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490mm (without 3.5" HDD BRK)</a:t>
                      </a:r>
                    </a:p>
                    <a:p>
                      <a:pPr>
                        <a:lnSpc>
                          <a:spcPct val="100000"/>
                        </a:lnSpc>
                        <a:spcAft>
                          <a:spcPts val="0"/>
                        </a:spcAft>
                      </a:pPr>
                      <a:r>
                        <a:rPr lang="en-US" altLang="zh-TW" sz="700" b="0" kern="100" dirty="0" smtClean="0">
                          <a:effectLst/>
                          <a:latin typeface="+mn-lt"/>
                          <a:ea typeface="新細明體"/>
                          <a:cs typeface="Verdana" panose="020B0604030504040204" pitchFamily="34" charset="0"/>
                        </a:rPr>
                        <a:t>320mm (with 3.5" HDD BRK)</a:t>
                      </a:r>
                    </a:p>
                  </a:txBody>
                  <a:tcPr marL="45958" marR="45958" marT="0" marB="0" anchor="ctr">
                    <a:solidFill>
                      <a:srgbClr val="EAEAEA"/>
                    </a:solidFill>
                  </a:tcPr>
                </a:tc>
                <a:extLst>
                  <a:ext uri="{0D108BD9-81ED-4DB2-BD59-A6C34878D82A}">
                    <a16:rowId xmlns:a16="http://schemas.microsoft.com/office/drawing/2014/main" xmlns="" val="10020"/>
                  </a:ext>
                </a:extLst>
              </a:tr>
              <a:tr h="349460">
                <a:tc gridSpan="2">
                  <a:txBody>
                    <a:bodyPr/>
                    <a:lstStyle/>
                    <a:p>
                      <a:pPr algn="l"/>
                      <a:r>
                        <a:rPr lang="en-US" sz="700" dirty="0" smtClean="0"/>
                        <a:t>Accessories</a:t>
                      </a:r>
                      <a:endParaRPr lang="en-US" sz="700" dirty="0"/>
                    </a:p>
                  </a:txBody>
                  <a:tcPr marL="45958" marR="45958" marT="0" marB="0" anchor="ctr">
                    <a:solidFill>
                      <a:srgbClr val="D1D1D2"/>
                    </a:solidFill>
                  </a:tcPr>
                </a:tc>
                <a:tc hMerge="1">
                  <a:txBody>
                    <a:bodyPr/>
                    <a:lstStyle/>
                    <a:p>
                      <a:pPr algn="just">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s-ES" altLang="zh-TW" sz="823" kern="1200" dirty="0" smtClean="0">
                          <a:solidFill>
                            <a:srgbClr val="6D7073"/>
                          </a:solidFill>
                          <a:effectLst/>
                          <a:latin typeface="+mn-lt"/>
                          <a:ea typeface="+mn-ea"/>
                          <a:cs typeface="+mn-cs"/>
                        </a:rPr>
                        <a:t>Riser Cable PCIe 4.0 x16 - 400mm</a:t>
                      </a:r>
                      <a:r>
                        <a:rPr lang="en-US" altLang="zh-TW" sz="823" kern="1200" dirty="0" smtClean="0">
                          <a:solidFill>
                            <a:srgbClr val="6D7073"/>
                          </a:solidFill>
                          <a:effectLst/>
                          <a:latin typeface="+mn-lt"/>
                          <a:ea typeface="+mn-ea"/>
                          <a:cs typeface="+mn-cs"/>
                        </a:rPr>
                        <a:t> (Compatible with PCI Express 4.0 Gen 3 and below)</a:t>
                      </a:r>
                      <a:endParaRPr lang="en-US" altLang="zh-TW" sz="700" b="0" kern="100" dirty="0" smtClean="0">
                        <a:solidFill>
                          <a:srgbClr val="6D7073"/>
                        </a:solidFill>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xmlns="" val="1002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2051458"/>
              </p:ext>
            </p:extLst>
          </p:nvPr>
        </p:nvGraphicFramePr>
        <p:xfrm>
          <a:off x="3429579" y="8992654"/>
          <a:ext cx="3365504" cy="720000"/>
        </p:xfrm>
        <a:graphic>
          <a:graphicData uri="http://schemas.openxmlformats.org/drawingml/2006/table">
            <a:tbl>
              <a:tblPr bandRow="1">
                <a:tableStyleId>{073A0DAA-6AF3-43AB-8588-CEC1D06C72B9}</a:tableStyleId>
              </a:tblPr>
              <a:tblGrid>
                <a:gridCol w="1682752">
                  <a:extLst>
                    <a:ext uri="{9D8B030D-6E8A-4147-A177-3AD203B41FA5}">
                      <a16:colId xmlns:a16="http://schemas.microsoft.com/office/drawing/2014/main" xmlns="" val="20000"/>
                    </a:ext>
                  </a:extLst>
                </a:gridCol>
                <a:gridCol w="1682752">
                  <a:extLst>
                    <a:ext uri="{9D8B030D-6E8A-4147-A177-3AD203B41FA5}">
                      <a16:colId xmlns:a16="http://schemas.microsoft.com/office/drawing/2014/main" xmlns="" val="20001"/>
                    </a:ext>
                  </a:extLst>
                </a:gridCol>
              </a:tblGrid>
              <a:tr h="144000">
                <a:tc>
                  <a:txBody>
                    <a:bodyPr/>
                    <a:lstStyle/>
                    <a:p>
                      <a:r>
                        <a:rPr lang="nl-NL" sz="700" dirty="0">
                          <a:solidFill>
                            <a:srgbClr val="6D7073"/>
                          </a:solidFill>
                        </a:rPr>
                        <a:t>EAN code</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a:txBody>
                    <a:bodyPr/>
                    <a:lstStyle/>
                    <a:p>
                      <a:r>
                        <a:rPr lang="nl-NL" sz="700" dirty="0" smtClean="0">
                          <a:solidFill>
                            <a:srgbClr val="6D7073"/>
                          </a:solidFill>
                          <a:latin typeface="Noto Sans" panose="020B0502040504020204" pitchFamily="34" charset="0"/>
                          <a:ea typeface="Noto Sans" panose="020B0502040504020204" pitchFamily="34" charset="0"/>
                          <a:cs typeface="Verdana" panose="020B0604030504040204" pitchFamily="34" charset="0"/>
                        </a:rPr>
                        <a:t>4719512075036</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extLst>
                  <a:ext uri="{0D108BD9-81ED-4DB2-BD59-A6C34878D82A}">
                    <a16:rowId xmlns:a16="http://schemas.microsoft.com/office/drawing/2014/main" xmlns="" val="10000"/>
                  </a:ext>
                </a:extLst>
              </a:tr>
              <a:tr h="144000">
                <a:tc>
                  <a:txBody>
                    <a:bodyPr/>
                    <a:lstStyle/>
                    <a:p>
                      <a:r>
                        <a:rPr lang="nl-NL" sz="700" dirty="0">
                          <a:solidFill>
                            <a:srgbClr val="6D7073"/>
                          </a:solidFill>
                        </a:rPr>
                        <a:t>UPC code</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a:txBody>
                    <a:bodyPr/>
                    <a:lstStyle/>
                    <a:p>
                      <a:r>
                        <a:rPr lang="nl-NL" sz="700" dirty="0" smtClean="0">
                          <a:solidFill>
                            <a:srgbClr val="6D7073"/>
                          </a:solidFill>
                          <a:latin typeface="Noto Sans" panose="020B0502040504020204" pitchFamily="34" charset="0"/>
                          <a:ea typeface="Noto Sans" panose="020B0502040504020204" pitchFamily="34" charset="0"/>
                          <a:cs typeface="Verdana" panose="020B0604030504040204" pitchFamily="34" charset="0"/>
                        </a:rPr>
                        <a:t>884102047527</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extLst>
                  <a:ext uri="{0D108BD9-81ED-4DB2-BD59-A6C34878D82A}">
                    <a16:rowId xmlns:a16="http://schemas.microsoft.com/office/drawing/2014/main" xmlns="" val="10001"/>
                  </a:ext>
                </a:extLst>
              </a:tr>
              <a:tr h="144000">
                <a:tc>
                  <a:txBody>
                    <a:bodyPr/>
                    <a:lstStyle/>
                    <a:p>
                      <a:r>
                        <a:rPr lang="nl-NL" sz="700" dirty="0">
                          <a:solidFill>
                            <a:srgbClr val="6D7073"/>
                          </a:solidFill>
                        </a:rPr>
                        <a:t>Net weight</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a:txBody>
                    <a:bodyPr/>
                    <a:lstStyle/>
                    <a:p>
                      <a:r>
                        <a:rPr lang="nl-NL" sz="700" dirty="0" smtClean="0">
                          <a:solidFill>
                            <a:srgbClr val="6D7073"/>
                          </a:solidFill>
                          <a:latin typeface="Noto Sans" panose="020B0502040504020204" pitchFamily="34" charset="0"/>
                          <a:ea typeface="Noto Sans" panose="020B0502040504020204" pitchFamily="34" charset="0"/>
                          <a:cs typeface="Verdana" panose="020B0604030504040204" pitchFamily="34" charset="0"/>
                        </a:rPr>
                        <a:t>23.8</a:t>
                      </a:r>
                      <a:r>
                        <a:rPr lang="en-US" sz="700" dirty="0" smtClean="0">
                          <a:solidFill>
                            <a:srgbClr val="6D7073"/>
                          </a:solidFill>
                          <a:latin typeface="Noto Sans" panose="020B0502040504020204" pitchFamily="34" charset="0"/>
                          <a:ea typeface="Noto Sans" panose="020B0502040504020204" pitchFamily="34" charset="0"/>
                          <a:cs typeface="Verdana" panose="020B0604030504040204" pitchFamily="34" charset="0"/>
                        </a:rPr>
                        <a:t>kg</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extLst>
                  <a:ext uri="{0D108BD9-81ED-4DB2-BD59-A6C34878D82A}">
                    <a16:rowId xmlns:a16="http://schemas.microsoft.com/office/drawing/2014/main" xmlns="" val="10002"/>
                  </a:ext>
                </a:extLst>
              </a:tr>
              <a:tr h="144000">
                <a:tc>
                  <a:txBody>
                    <a:bodyPr/>
                    <a:lstStyle/>
                    <a:p>
                      <a:r>
                        <a:rPr lang="nl-NL" sz="700" dirty="0">
                          <a:solidFill>
                            <a:srgbClr val="6D7073"/>
                          </a:solidFill>
                        </a:rPr>
                        <a:t>Gross weight</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a:txBody>
                    <a:bodyPr/>
                    <a:lstStyle/>
                    <a:p>
                      <a:r>
                        <a:rPr lang="nl-NL" sz="700" dirty="0" smtClean="0">
                          <a:solidFill>
                            <a:srgbClr val="6D7073"/>
                          </a:solidFill>
                          <a:latin typeface="Noto Sans" panose="020B0502040504020204" pitchFamily="34" charset="0"/>
                          <a:ea typeface="Noto Sans" panose="020B0502040504020204" pitchFamily="34" charset="0"/>
                          <a:cs typeface="Verdana" panose="020B0604030504040204" pitchFamily="34" charset="0"/>
                        </a:rPr>
                        <a:t>28.2kg</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extLst>
                  <a:ext uri="{0D108BD9-81ED-4DB2-BD59-A6C34878D82A}">
                    <a16:rowId xmlns:a16="http://schemas.microsoft.com/office/drawing/2014/main" xmlns="" val="10003"/>
                  </a:ext>
                </a:extLst>
              </a:tr>
              <a:tr h="144000">
                <a:tc>
                  <a:txBody>
                    <a:bodyPr/>
                    <a:lstStyle/>
                    <a:p>
                      <a:r>
                        <a:rPr lang="nl-NL" sz="700" dirty="0">
                          <a:solidFill>
                            <a:srgbClr val="6D7073"/>
                          </a:solidFill>
                        </a:rPr>
                        <a:t>Carton dimension</a:t>
                      </a:r>
                      <a:r>
                        <a:rPr lang="nl-NL" sz="700" baseline="0" dirty="0">
                          <a:solidFill>
                            <a:srgbClr val="6D7073"/>
                          </a:solidFill>
                        </a:rPr>
                        <a:t> (L x W x H)</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a:txBody>
                    <a:bodyPr/>
                    <a:lstStyle/>
                    <a:p>
                      <a:r>
                        <a:rPr lang="nl-NL" sz="700" dirty="0" smtClean="0">
                          <a:solidFill>
                            <a:srgbClr val="6D7073"/>
                          </a:solidFill>
                          <a:latin typeface="Noto Sans" panose="020B0502040504020204" pitchFamily="34" charset="0"/>
                          <a:ea typeface="Noto Sans" panose="020B0502040504020204" pitchFamily="34" charset="0"/>
                          <a:cs typeface="Verdana" panose="020B0604030504040204" pitchFamily="34" charset="0"/>
                        </a:rPr>
                        <a:t>750 x 411 x 736mm</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extLst>
                  <a:ext uri="{0D108BD9-81ED-4DB2-BD59-A6C34878D82A}">
                    <a16:rowId xmlns:a16="http://schemas.microsoft.com/office/drawing/2014/main" xmlns=""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13719602"/>
              </p:ext>
            </p:extLst>
          </p:nvPr>
        </p:nvGraphicFramePr>
        <p:xfrm>
          <a:off x="83127" y="9194798"/>
          <a:ext cx="3183855" cy="517856"/>
        </p:xfrm>
        <a:graphic>
          <a:graphicData uri="http://schemas.openxmlformats.org/drawingml/2006/table">
            <a:tbl>
              <a:tblPr firstRow="1" bandRow="1">
                <a:tableStyleId>{073A0DAA-6AF3-43AB-8588-CEC1D06C72B9}</a:tableStyleId>
              </a:tblPr>
              <a:tblGrid>
                <a:gridCol w="761179">
                  <a:extLst>
                    <a:ext uri="{9D8B030D-6E8A-4147-A177-3AD203B41FA5}">
                      <a16:colId xmlns:a16="http://schemas.microsoft.com/office/drawing/2014/main" xmlns="" val="20000"/>
                    </a:ext>
                  </a:extLst>
                </a:gridCol>
                <a:gridCol w="741525">
                  <a:extLst>
                    <a:ext uri="{9D8B030D-6E8A-4147-A177-3AD203B41FA5}">
                      <a16:colId xmlns:a16="http://schemas.microsoft.com/office/drawing/2014/main" xmlns="" val="20001"/>
                    </a:ext>
                  </a:extLst>
                </a:gridCol>
                <a:gridCol w="929798">
                  <a:extLst>
                    <a:ext uri="{9D8B030D-6E8A-4147-A177-3AD203B41FA5}">
                      <a16:colId xmlns:a16="http://schemas.microsoft.com/office/drawing/2014/main" xmlns="" val="20002"/>
                    </a:ext>
                  </a:extLst>
                </a:gridCol>
                <a:gridCol w="751353">
                  <a:extLst>
                    <a:ext uri="{9D8B030D-6E8A-4147-A177-3AD203B41FA5}">
                      <a16:colId xmlns:a16="http://schemas.microsoft.com/office/drawing/2014/main" xmlns="" val="20003"/>
                    </a:ext>
                  </a:extLst>
                </a:gridCol>
              </a:tblGrid>
              <a:tr h="129464">
                <a:tc>
                  <a:txBody>
                    <a:bodyPr/>
                    <a:lstStyle/>
                    <a:p>
                      <a:pPr fontAlgn="base">
                        <a:spcAft>
                          <a:spcPts val="0"/>
                        </a:spcAft>
                      </a:pPr>
                      <a:r>
                        <a:rPr lang="en-US" sz="700" kern="1200" dirty="0"/>
                        <a:t>Cont.</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en-US" sz="700" kern="1200" dirty="0"/>
                        <a:t>W/ Pallet</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en-US" sz="700" kern="1200" dirty="0"/>
                        <a:t>Carton/ Pallet</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en-US" sz="700" kern="1200" dirty="0"/>
                        <a:t>W/O Pallet</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extLst>
                  <a:ext uri="{0D108BD9-81ED-4DB2-BD59-A6C34878D82A}">
                    <a16:rowId xmlns:a16="http://schemas.microsoft.com/office/drawing/2014/main" xmlns="" val="10000"/>
                  </a:ext>
                </a:extLst>
              </a:tr>
              <a:tr h="129464">
                <a:tc>
                  <a:txBody>
                    <a:bodyPr/>
                    <a:lstStyle/>
                    <a:p>
                      <a:pPr fontAlgn="base">
                        <a:spcAft>
                          <a:spcPts val="0"/>
                        </a:spcAft>
                      </a:pPr>
                      <a:r>
                        <a:rPr lang="en-US" sz="700" kern="1200" dirty="0"/>
                        <a:t>20’</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77</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7</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114</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extLst>
                  <a:ext uri="{0D108BD9-81ED-4DB2-BD59-A6C34878D82A}">
                    <a16:rowId xmlns:a16="http://schemas.microsoft.com/office/drawing/2014/main" xmlns="" val="10001"/>
                  </a:ext>
                </a:extLst>
              </a:tr>
              <a:tr h="129464">
                <a:tc>
                  <a:txBody>
                    <a:bodyPr/>
                    <a:lstStyle/>
                    <a:p>
                      <a:pPr fontAlgn="base">
                        <a:spcAft>
                          <a:spcPts val="0"/>
                        </a:spcAft>
                      </a:pPr>
                      <a:r>
                        <a:rPr lang="en-US" sz="700" kern="1200" dirty="0"/>
                        <a:t>40’</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154</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7</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240</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extLst>
                  <a:ext uri="{0D108BD9-81ED-4DB2-BD59-A6C34878D82A}">
                    <a16:rowId xmlns:a16="http://schemas.microsoft.com/office/drawing/2014/main" xmlns="" val="10002"/>
                  </a:ext>
                </a:extLst>
              </a:tr>
              <a:tr h="129464">
                <a:tc>
                  <a:txBody>
                    <a:bodyPr/>
                    <a:lstStyle/>
                    <a:p>
                      <a:pPr fontAlgn="base">
                        <a:spcAft>
                          <a:spcPts val="0"/>
                        </a:spcAft>
                      </a:pPr>
                      <a:r>
                        <a:rPr lang="fr-FR" sz="700" kern="1200" dirty="0"/>
                        <a:t>40 HQ</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198</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9</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288</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76270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20"/>
          </p:nvPr>
        </p:nvPicPr>
        <p:blipFill rotWithShape="1">
          <a:blip r:embed="rId2" cstate="print">
            <a:extLst>
              <a:ext uri="{28A0092B-C50C-407E-A947-70E740481C1C}">
                <a14:useLocalDpi xmlns:a14="http://schemas.microsoft.com/office/drawing/2010/main" val="0"/>
              </a:ext>
            </a:extLst>
          </a:blip>
          <a:srcRect l="2032" r="60736"/>
          <a:stretch/>
        </p:blipFill>
        <p:spPr/>
      </p:pic>
      <p:sp>
        <p:nvSpPr>
          <p:cNvPr id="2" name="Title 1"/>
          <p:cNvSpPr>
            <a:spLocks noGrp="1"/>
          </p:cNvSpPr>
          <p:nvPr>
            <p:ph type="title"/>
          </p:nvPr>
        </p:nvSpPr>
        <p:spPr/>
        <p:txBody>
          <a:bodyPr/>
          <a:lstStyle/>
          <a:p>
            <a:r>
              <a:rPr lang="en-US" smtClean="0"/>
              <a:t>features</a:t>
            </a:r>
            <a:endParaRPr lang="en-US" dirty="0"/>
          </a:p>
        </p:txBody>
      </p:sp>
      <p:sp>
        <p:nvSpPr>
          <p:cNvPr id="23" name="Text Placeholder 22"/>
          <p:cNvSpPr>
            <a:spLocks noGrp="1"/>
          </p:cNvSpPr>
          <p:nvPr>
            <p:ph type="body" sz="quarter" idx="19"/>
          </p:nvPr>
        </p:nvSpPr>
        <p:spPr>
          <a:xfrm>
            <a:off x="560786" y="4109421"/>
            <a:ext cx="1687114" cy="320002"/>
          </a:xfrm>
        </p:spPr>
        <p:txBody>
          <a:bodyPr>
            <a:normAutofit/>
          </a:bodyPr>
          <a:lstStyle/>
          <a:p>
            <a:r>
              <a:rPr lang="en-US" dirty="0"/>
              <a:t>Highly Versatile Layout</a:t>
            </a:r>
          </a:p>
        </p:txBody>
      </p:sp>
      <p:sp>
        <p:nvSpPr>
          <p:cNvPr id="29" name="Text Placeholder 28"/>
          <p:cNvSpPr>
            <a:spLocks noGrp="1"/>
          </p:cNvSpPr>
          <p:nvPr>
            <p:ph type="body" sz="quarter" idx="30"/>
          </p:nvPr>
        </p:nvSpPr>
        <p:spPr>
          <a:xfrm>
            <a:off x="560786" y="4429422"/>
            <a:ext cx="1687114" cy="1115167"/>
          </a:xfrm>
        </p:spPr>
        <p:txBody>
          <a:bodyPr>
            <a:normAutofit/>
          </a:bodyPr>
          <a:lstStyle/>
          <a:p>
            <a:r>
              <a:rPr lang="en-US" sz="800" dirty="0"/>
              <a:t>The unique frame design supports a conventional, chimney, inverse layout, or a fully customized layout. The motherboard tray is also removable for installation outside of the chassis.</a:t>
            </a:r>
          </a:p>
          <a:p>
            <a:endParaRPr lang="en-US" sz="800" dirty="0"/>
          </a:p>
        </p:txBody>
      </p:sp>
      <p:sp>
        <p:nvSpPr>
          <p:cNvPr id="30" name="Text Placeholder 29"/>
          <p:cNvSpPr>
            <a:spLocks noGrp="1"/>
          </p:cNvSpPr>
          <p:nvPr>
            <p:ph type="body" sz="quarter" idx="31"/>
          </p:nvPr>
        </p:nvSpPr>
        <p:spPr>
          <a:xfrm>
            <a:off x="2586011" y="4109420"/>
            <a:ext cx="1687114" cy="320001"/>
          </a:xfrm>
        </p:spPr>
        <p:txBody>
          <a:bodyPr>
            <a:normAutofit lnSpcReduction="10000"/>
          </a:bodyPr>
          <a:lstStyle/>
          <a:p>
            <a:r>
              <a:rPr lang="en-US" dirty="0"/>
              <a:t>Graphics Card Mounting with </a:t>
            </a:r>
            <a:r>
              <a:rPr lang="en-US" dirty="0" err="1" smtClean="0"/>
              <a:t>PCIe</a:t>
            </a:r>
            <a:r>
              <a:rPr lang="en-US" dirty="0" smtClean="0"/>
              <a:t> 4.0 Riser </a:t>
            </a:r>
            <a:r>
              <a:rPr lang="en-US" dirty="0"/>
              <a:t>Cable </a:t>
            </a:r>
          </a:p>
        </p:txBody>
      </p:sp>
      <p:sp>
        <p:nvSpPr>
          <p:cNvPr id="31" name="Text Placeholder 30"/>
          <p:cNvSpPr>
            <a:spLocks noGrp="1"/>
          </p:cNvSpPr>
          <p:nvPr>
            <p:ph type="body" sz="quarter" idx="32"/>
          </p:nvPr>
        </p:nvSpPr>
        <p:spPr>
          <a:xfrm>
            <a:off x="2586011" y="4429422"/>
            <a:ext cx="1687114" cy="1181669"/>
          </a:xfrm>
        </p:spPr>
        <p:txBody>
          <a:bodyPr>
            <a:normAutofit fontScale="92500"/>
          </a:bodyPr>
          <a:lstStyle/>
          <a:p>
            <a:r>
              <a:rPr lang="en-US" dirty="0"/>
              <a:t>The </a:t>
            </a:r>
            <a:r>
              <a:rPr lang="en-US" dirty="0" smtClean="0"/>
              <a:t>rotatable graphics </a:t>
            </a:r>
            <a:r>
              <a:rPr lang="en-US" dirty="0"/>
              <a:t>card bracket can be mounted vertically or horizontally on either the PSU </a:t>
            </a:r>
            <a:r>
              <a:rPr lang="en-US" dirty="0" err="1"/>
              <a:t>midplate</a:t>
            </a:r>
            <a:r>
              <a:rPr lang="en-US" dirty="0"/>
              <a:t> or on the M. Port. </a:t>
            </a:r>
            <a:r>
              <a:rPr lang="en-US" dirty="0" smtClean="0"/>
              <a:t>Also included is a </a:t>
            </a:r>
            <a:r>
              <a:rPr lang="en-US" dirty="0"/>
              <a:t>400mm </a:t>
            </a:r>
            <a:r>
              <a:rPr lang="en-US" dirty="0" err="1" smtClean="0"/>
              <a:t>PCIe</a:t>
            </a:r>
            <a:r>
              <a:rPr lang="en-US" dirty="0" smtClean="0"/>
              <a:t> 4.0 riser cable, facilitating vertical GPU mounting and superior data transmission speeds.</a:t>
            </a:r>
            <a:endParaRPr lang="en-US" dirty="0"/>
          </a:p>
        </p:txBody>
      </p:sp>
      <p:sp>
        <p:nvSpPr>
          <p:cNvPr id="32" name="Text Placeholder 31"/>
          <p:cNvSpPr>
            <a:spLocks noGrp="1"/>
          </p:cNvSpPr>
          <p:nvPr>
            <p:ph type="body" sz="quarter" idx="33"/>
          </p:nvPr>
        </p:nvSpPr>
        <p:spPr>
          <a:xfrm>
            <a:off x="4611236" y="4109421"/>
            <a:ext cx="1687114" cy="320000"/>
          </a:xfrm>
        </p:spPr>
        <p:txBody>
          <a:bodyPr/>
          <a:lstStyle/>
          <a:p>
            <a:r>
              <a:rPr lang="en-US" dirty="0"/>
              <a:t>ARGB Lighting </a:t>
            </a:r>
          </a:p>
        </p:txBody>
      </p:sp>
      <p:sp>
        <p:nvSpPr>
          <p:cNvPr id="33" name="Text Placeholder 32"/>
          <p:cNvSpPr>
            <a:spLocks noGrp="1"/>
          </p:cNvSpPr>
          <p:nvPr>
            <p:ph type="body" sz="quarter" idx="34"/>
          </p:nvPr>
        </p:nvSpPr>
        <p:spPr>
          <a:xfrm>
            <a:off x="4611236" y="4429423"/>
            <a:ext cx="1687114" cy="1115166"/>
          </a:xfrm>
        </p:spPr>
        <p:txBody>
          <a:bodyPr>
            <a:normAutofit/>
          </a:bodyPr>
          <a:lstStyle/>
          <a:p>
            <a:r>
              <a:rPr lang="en-US" sz="800" dirty="0"/>
              <a:t>Two parallel strips of addressable RGB lighting run continuously from the top panel to the front panel, with ambient ARGB lighting on the bottom that reflects against the aluminum bars.</a:t>
            </a:r>
          </a:p>
          <a:p>
            <a:endParaRPr lang="en-US" sz="800" dirty="0"/>
          </a:p>
        </p:txBody>
      </p:sp>
      <p:sp>
        <p:nvSpPr>
          <p:cNvPr id="34" name="Text Placeholder 33"/>
          <p:cNvSpPr>
            <a:spLocks noGrp="1"/>
          </p:cNvSpPr>
          <p:nvPr>
            <p:ph type="body" sz="quarter" idx="35"/>
          </p:nvPr>
        </p:nvSpPr>
        <p:spPr>
          <a:xfrm>
            <a:off x="560786" y="8046720"/>
            <a:ext cx="1687114" cy="329206"/>
          </a:xfrm>
        </p:spPr>
        <p:txBody>
          <a:bodyPr/>
          <a:lstStyle/>
          <a:p>
            <a:r>
              <a:rPr lang="en-US" dirty="0"/>
              <a:t>Extensive Cable Cover System </a:t>
            </a:r>
          </a:p>
        </p:txBody>
      </p:sp>
      <p:sp>
        <p:nvSpPr>
          <p:cNvPr id="35" name="Text Placeholder 34"/>
          <p:cNvSpPr>
            <a:spLocks noGrp="1"/>
          </p:cNvSpPr>
          <p:nvPr>
            <p:ph type="body" sz="quarter" idx="36"/>
          </p:nvPr>
        </p:nvSpPr>
        <p:spPr>
          <a:xfrm>
            <a:off x="560786" y="8375926"/>
            <a:ext cx="1687114" cy="1183709"/>
          </a:xfrm>
        </p:spPr>
        <p:txBody>
          <a:bodyPr>
            <a:normAutofit/>
          </a:bodyPr>
          <a:lstStyle/>
          <a:p>
            <a:r>
              <a:rPr lang="en-US" sz="800" dirty="0"/>
              <a:t>The 3 included covers can be placed on either the M. Port or on the mid-plate, with the ability to mount SSD storage or a </a:t>
            </a:r>
            <a:r>
              <a:rPr lang="en-US" sz="800" dirty="0" smtClean="0"/>
              <a:t>reservoir.</a:t>
            </a:r>
            <a:endParaRPr lang="en-US" sz="800" dirty="0"/>
          </a:p>
        </p:txBody>
      </p:sp>
      <p:sp>
        <p:nvSpPr>
          <p:cNvPr id="36" name="Text Placeholder 35"/>
          <p:cNvSpPr>
            <a:spLocks noGrp="1"/>
          </p:cNvSpPr>
          <p:nvPr>
            <p:ph type="body" sz="quarter" idx="37"/>
          </p:nvPr>
        </p:nvSpPr>
        <p:spPr>
          <a:xfrm>
            <a:off x="2586011" y="8046720"/>
            <a:ext cx="1687114" cy="329206"/>
          </a:xfrm>
        </p:spPr>
        <p:txBody>
          <a:bodyPr/>
          <a:lstStyle/>
          <a:p>
            <a:r>
              <a:rPr lang="en-US" dirty="0"/>
              <a:t>Versatile Liquid Cooling Support </a:t>
            </a:r>
          </a:p>
        </p:txBody>
      </p:sp>
      <p:sp>
        <p:nvSpPr>
          <p:cNvPr id="37" name="Text Placeholder 36"/>
          <p:cNvSpPr>
            <a:spLocks noGrp="1"/>
          </p:cNvSpPr>
          <p:nvPr>
            <p:ph type="body" sz="quarter" idx="38"/>
          </p:nvPr>
        </p:nvSpPr>
        <p:spPr>
          <a:xfrm>
            <a:off x="2586011" y="8375927"/>
            <a:ext cx="1687114" cy="1183708"/>
          </a:xfrm>
        </p:spPr>
        <p:txBody>
          <a:bodyPr>
            <a:normAutofit fontScale="92500" lnSpcReduction="10000"/>
          </a:bodyPr>
          <a:lstStyle/>
          <a:p>
            <a:r>
              <a:rPr lang="en-US" dirty="0"/>
              <a:t>A flat radiator bracket design offers more versatility for liquid cooling with the ability to be mounted on the top, front, or bottom of the frame. The two included brackets can each support a 420mm radiator, with the ability to mount fans and a radiator on either side of the bracket.</a:t>
            </a:r>
          </a:p>
          <a:p>
            <a:endParaRPr lang="en-US" dirty="0"/>
          </a:p>
        </p:txBody>
      </p:sp>
      <p:sp>
        <p:nvSpPr>
          <p:cNvPr id="38" name="Text Placeholder 37"/>
          <p:cNvSpPr>
            <a:spLocks noGrp="1"/>
          </p:cNvSpPr>
          <p:nvPr>
            <p:ph type="body" sz="quarter" idx="39"/>
          </p:nvPr>
        </p:nvSpPr>
        <p:spPr>
          <a:xfrm>
            <a:off x="4611236" y="8046719"/>
            <a:ext cx="1687114" cy="329207"/>
          </a:xfrm>
        </p:spPr>
        <p:txBody>
          <a:bodyPr>
            <a:normAutofit/>
          </a:bodyPr>
          <a:lstStyle/>
          <a:p>
            <a:r>
              <a:rPr lang="en-US" dirty="0"/>
              <a:t>Aluminum Panels &amp; Handles </a:t>
            </a:r>
          </a:p>
        </p:txBody>
      </p:sp>
      <p:sp>
        <p:nvSpPr>
          <p:cNvPr id="39" name="Text Placeholder 38"/>
          <p:cNvSpPr>
            <a:spLocks noGrp="1"/>
          </p:cNvSpPr>
          <p:nvPr>
            <p:ph type="body" sz="quarter" idx="40"/>
          </p:nvPr>
        </p:nvSpPr>
        <p:spPr>
          <a:xfrm>
            <a:off x="4611236" y="8375927"/>
            <a:ext cx="1687114" cy="1183708"/>
          </a:xfrm>
        </p:spPr>
        <p:txBody>
          <a:bodyPr>
            <a:normAutofit/>
          </a:bodyPr>
          <a:lstStyle/>
          <a:p>
            <a:r>
              <a:rPr lang="en-US" sz="800" dirty="0"/>
              <a:t>Brushed aluminum spans the top panel and front panel, with cast aluminum handles (and feet) that provide protection &amp; support for carrying the case.</a:t>
            </a:r>
          </a:p>
        </p:txBody>
      </p:sp>
      <p:pic>
        <p:nvPicPr>
          <p:cNvPr id="3" name="Picture Placeholder 2"/>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17408" r="33404"/>
          <a:stretch/>
        </p:blipFill>
        <p:spPr/>
      </p:pic>
      <p:pic>
        <p:nvPicPr>
          <p:cNvPr id="8" name="Picture Placeholder 7"/>
          <p:cNvPicPr>
            <a:picLocks noGrp="1" noChangeAspect="1"/>
          </p:cNvPicPr>
          <p:nvPr>
            <p:ph type="pic" sz="quarter" idx="21"/>
          </p:nvPr>
        </p:nvPicPr>
        <p:blipFill rotWithShape="1">
          <a:blip r:embed="rId4" cstate="print">
            <a:extLst>
              <a:ext uri="{28A0092B-C50C-407E-A947-70E740481C1C}">
                <a14:useLocalDpi xmlns:a14="http://schemas.microsoft.com/office/drawing/2010/main" val="0"/>
              </a:ext>
            </a:extLst>
          </a:blip>
          <a:srcRect l="52805" r="7989"/>
          <a:stretch/>
        </p:blipFill>
        <p:spPr/>
      </p:pic>
      <p:pic>
        <p:nvPicPr>
          <p:cNvPr id="14" name="Picture Placeholder 13"/>
          <p:cNvPicPr>
            <a:picLocks noGrp="1" noChangeAspect="1"/>
          </p:cNvPicPr>
          <p:nvPr>
            <p:ph type="pic" sz="quarter" idx="27"/>
          </p:nvPr>
        </p:nvPicPr>
        <p:blipFill rotWithShape="1">
          <a:blip r:embed="rId5" cstate="print">
            <a:extLst>
              <a:ext uri="{28A0092B-C50C-407E-A947-70E740481C1C}">
                <a14:useLocalDpi xmlns:a14="http://schemas.microsoft.com/office/drawing/2010/main" val="0"/>
              </a:ext>
            </a:extLst>
          </a:blip>
          <a:srcRect l="39077" r="20231"/>
          <a:stretch/>
        </p:blipFill>
        <p:spPr/>
      </p:pic>
      <p:pic>
        <p:nvPicPr>
          <p:cNvPr id="13" name="Picture Placeholder 12"/>
          <p:cNvPicPr>
            <a:picLocks noGrp="1" noChangeAspect="1"/>
          </p:cNvPicPr>
          <p:nvPr>
            <p:ph type="pic" sz="quarter" idx="26"/>
          </p:nvPr>
        </p:nvPicPr>
        <p:blipFill rotWithShape="1">
          <a:blip r:embed="rId6" cstate="print">
            <a:extLst>
              <a:ext uri="{28A0092B-C50C-407E-A947-70E740481C1C}">
                <a14:useLocalDpi xmlns:a14="http://schemas.microsoft.com/office/drawing/2010/main" val="0"/>
              </a:ext>
            </a:extLst>
          </a:blip>
          <a:srcRect l="27691" r="24887"/>
          <a:stretch/>
        </p:blipFill>
        <p:spPr/>
      </p:pic>
      <p:pic>
        <p:nvPicPr>
          <p:cNvPr id="6" name="Picture Placeholder 5"/>
          <p:cNvPicPr>
            <a:picLocks noGrp="1" noChangeAspect="1"/>
          </p:cNvPicPr>
          <p:nvPr>
            <p:ph type="pic" sz="quarter" idx="24"/>
          </p:nvPr>
        </p:nvPicPr>
        <p:blipFill rotWithShape="1">
          <a:blip r:embed="rId7" cstate="print">
            <a:extLst>
              <a:ext uri="{28A0092B-C50C-407E-A947-70E740481C1C}">
                <a14:useLocalDpi xmlns:a14="http://schemas.microsoft.com/office/drawing/2010/main" val="0"/>
              </a:ext>
            </a:extLst>
          </a:blip>
          <a:srcRect l="40587" t="16251" r="19182"/>
          <a:stretch/>
        </p:blipFill>
        <p:spPr/>
      </p:pic>
    </p:spTree>
    <p:extLst>
      <p:ext uri="{BB962C8B-B14F-4D97-AF65-F5344CB8AC3E}">
        <p14:creationId xmlns:p14="http://schemas.microsoft.com/office/powerpoint/2010/main" val="41181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M2016_Blue_169">
  <a:themeElements>
    <a:clrScheme name="CM Colors 2018">
      <a:dk1>
        <a:srgbClr val="55565A"/>
      </a:dk1>
      <a:lt1>
        <a:srgbClr val="A7A8AA"/>
      </a:lt1>
      <a:dk2>
        <a:srgbClr val="55565A"/>
      </a:dk2>
      <a:lt2>
        <a:srgbClr val="C8C9C7"/>
      </a:lt2>
      <a:accent1>
        <a:srgbClr val="84329B"/>
      </a:accent1>
      <a:accent2>
        <a:srgbClr val="BD74D2"/>
      </a:accent2>
      <a:accent3>
        <a:srgbClr val="D3A2E1"/>
      </a:accent3>
      <a:accent4>
        <a:srgbClr val="E9D0F0"/>
      </a:accent4>
      <a:accent5>
        <a:srgbClr val="000000"/>
      </a:accent5>
      <a:accent6>
        <a:srgbClr val="FFFFFF"/>
      </a:accent6>
      <a:hlink>
        <a:srgbClr val="BD74D2"/>
      </a:hlink>
      <a:folHlink>
        <a:srgbClr val="601DAF"/>
      </a:folHlink>
    </a:clrScheme>
    <a:fontScheme name="CM FONTS 2018">
      <a:majorFont>
        <a:latin typeface="Oswald"/>
        <a:ea typeface=""/>
        <a:cs typeface="Meiryo UI"/>
      </a:majorFont>
      <a:minorFont>
        <a:latin typeface="Noto Sans"/>
        <a:ea typeface=""/>
        <a:cs typeface="Meiryo"/>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626F8509-591B-4664-81D9-450FBB100D51}" vid="{8A312827-E662-4360-9CED-E44A69FC8D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 Product Sheet Template 2018 MSOffice 2016_v4</Template>
  <TotalTime>6737</TotalTime>
  <Words>1037</Words>
  <Application>Microsoft Office PowerPoint</Application>
  <PresentationFormat>A4 紙張 (210x297 公釐)</PresentationFormat>
  <Paragraphs>129</Paragraphs>
  <Slides>2</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vt:i4>
      </vt:variant>
    </vt:vector>
  </HeadingPairs>
  <TitlesOfParts>
    <vt:vector size="11" baseType="lpstr">
      <vt:lpstr>Arial</vt:lpstr>
      <vt:lpstr>新細明體</vt:lpstr>
      <vt:lpstr>Verdana</vt:lpstr>
      <vt:lpstr>Meiryo</vt:lpstr>
      <vt:lpstr>Meiryo UI</vt:lpstr>
      <vt:lpstr>Noto Sans</vt:lpstr>
      <vt:lpstr>Calibri</vt:lpstr>
      <vt:lpstr>Oswald</vt:lpstr>
      <vt:lpstr>CM2016_Blue_169</vt:lpstr>
      <vt:lpstr>Raising the bar(s)</vt:lpstr>
      <vt:lpstr>features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Mind-blowing design</dc:title>
  <dc:creator>Dirk Claessens</dc:creator>
  <cp:lastModifiedBy>Bingo_Li 李友貴 (酷冷惠州_IS-OP)</cp:lastModifiedBy>
  <cp:revision>81</cp:revision>
  <cp:lastPrinted>2016-09-23T03:32:49Z</cp:lastPrinted>
  <dcterms:created xsi:type="dcterms:W3CDTF">2018-04-04T08:21:49Z</dcterms:created>
  <dcterms:modified xsi:type="dcterms:W3CDTF">2021-10-19T03:34:30Z</dcterms:modified>
</cp:coreProperties>
</file>